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7" r:id="rId1"/>
  </p:sldMasterIdLst>
  <p:notesMasterIdLst>
    <p:notesMasterId r:id="rId54"/>
  </p:notesMasterIdLst>
  <p:sldIdLst>
    <p:sldId id="258" r:id="rId2"/>
    <p:sldId id="348" r:id="rId3"/>
    <p:sldId id="364" r:id="rId4"/>
    <p:sldId id="349" r:id="rId5"/>
    <p:sldId id="350" r:id="rId6"/>
    <p:sldId id="379" r:id="rId7"/>
    <p:sldId id="370" r:id="rId8"/>
    <p:sldId id="389" r:id="rId9"/>
    <p:sldId id="390" r:id="rId10"/>
    <p:sldId id="385" r:id="rId11"/>
    <p:sldId id="384" r:id="rId12"/>
    <p:sldId id="378" r:id="rId13"/>
    <p:sldId id="377" r:id="rId14"/>
    <p:sldId id="388" r:id="rId15"/>
    <p:sldId id="376" r:id="rId16"/>
    <p:sldId id="375" r:id="rId17"/>
    <p:sldId id="365" r:id="rId18"/>
    <p:sldId id="355" r:id="rId19"/>
    <p:sldId id="399" r:id="rId20"/>
    <p:sldId id="313" r:id="rId21"/>
    <p:sldId id="336" r:id="rId22"/>
    <p:sldId id="325" r:id="rId23"/>
    <p:sldId id="295" r:id="rId24"/>
    <p:sldId id="332" r:id="rId25"/>
    <p:sldId id="297" r:id="rId26"/>
    <p:sldId id="362" r:id="rId27"/>
    <p:sldId id="322" r:id="rId28"/>
    <p:sldId id="301" r:id="rId29"/>
    <p:sldId id="287" r:id="rId30"/>
    <p:sldId id="288" r:id="rId31"/>
    <p:sldId id="289" r:id="rId32"/>
    <p:sldId id="326" r:id="rId33"/>
    <p:sldId id="308" r:id="rId34"/>
    <p:sldId id="363" r:id="rId35"/>
    <p:sldId id="387" r:id="rId36"/>
    <p:sldId id="358" r:id="rId37"/>
    <p:sldId id="281" r:id="rId38"/>
    <p:sldId id="373" r:id="rId39"/>
    <p:sldId id="356" r:id="rId40"/>
    <p:sldId id="372" r:id="rId41"/>
    <p:sldId id="354" r:id="rId42"/>
    <p:sldId id="391" r:id="rId43"/>
    <p:sldId id="392" r:id="rId44"/>
    <p:sldId id="397" r:id="rId45"/>
    <p:sldId id="398" r:id="rId46"/>
    <p:sldId id="374" r:id="rId47"/>
    <p:sldId id="393" r:id="rId48"/>
    <p:sldId id="394" r:id="rId49"/>
    <p:sldId id="395" r:id="rId50"/>
    <p:sldId id="396" r:id="rId51"/>
    <p:sldId id="400" r:id="rId52"/>
    <p:sldId id="311" r:id="rId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6FF92F-34C4-488D-A71D-8D9BE098727F}" v="180" dt="2026-02-25T20:57:33.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96" autoAdjust="0"/>
  </p:normalViewPr>
  <p:slideViewPr>
    <p:cSldViewPr>
      <p:cViewPr varScale="1">
        <p:scale>
          <a:sx n="68" d="100"/>
          <a:sy n="68" d="100"/>
        </p:scale>
        <p:origin x="1638" y="4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Durham" userId="3b76810ec54d3441" providerId="LiveId" clId="{7D0C8FED-00C7-48E3-9E45-8CACF95CB958}"/>
    <pc:docChg chg="custSel modSld">
      <pc:chgData name="Janelle Durham" userId="3b76810ec54d3441" providerId="LiveId" clId="{7D0C8FED-00C7-48E3-9E45-8CACF95CB958}" dt="2026-02-25T20:58:33.958" v="766" actId="20577"/>
      <pc:docMkLst>
        <pc:docMk/>
      </pc:docMkLst>
      <pc:sldChg chg="modSp">
        <pc:chgData name="Janelle Durham" userId="3b76810ec54d3441" providerId="LiveId" clId="{7D0C8FED-00C7-48E3-9E45-8CACF95CB958}" dt="2026-02-25T20:51:09.545" v="343" actId="20577"/>
        <pc:sldMkLst>
          <pc:docMk/>
          <pc:sldMk cId="0" sldId="308"/>
        </pc:sldMkLst>
        <pc:spChg chg="mod">
          <ac:chgData name="Janelle Durham" userId="3b76810ec54d3441" providerId="LiveId" clId="{7D0C8FED-00C7-48E3-9E45-8CACF95CB958}" dt="2026-02-25T20:51:09.545" v="343" actId="20577"/>
          <ac:spMkLst>
            <pc:docMk/>
            <pc:sldMk cId="0" sldId="308"/>
            <ac:spMk id="69635" creationId="{8EF50644-52F9-47A9-BED7-C26FB18CF844}"/>
          </ac:spMkLst>
        </pc:spChg>
      </pc:sldChg>
      <pc:sldChg chg="modSp mod">
        <pc:chgData name="Janelle Durham" userId="3b76810ec54d3441" providerId="LiveId" clId="{7D0C8FED-00C7-48E3-9E45-8CACF95CB958}" dt="2026-02-25T20:45:35.930" v="315" actId="14100"/>
        <pc:sldMkLst>
          <pc:docMk/>
          <pc:sldMk cId="0" sldId="336"/>
        </pc:sldMkLst>
        <pc:spChg chg="mod">
          <ac:chgData name="Janelle Durham" userId="3b76810ec54d3441" providerId="LiveId" clId="{7D0C8FED-00C7-48E3-9E45-8CACF95CB958}" dt="2026-02-25T20:45:30.362" v="314" actId="20577"/>
          <ac:spMkLst>
            <pc:docMk/>
            <pc:sldMk cId="0" sldId="336"/>
            <ac:spMk id="54277" creationId="{CB4A9FE7-A534-4D9C-AD48-49CEEFD69B6F}"/>
          </ac:spMkLst>
        </pc:spChg>
        <pc:picChg chg="mod">
          <ac:chgData name="Janelle Durham" userId="3b76810ec54d3441" providerId="LiveId" clId="{7D0C8FED-00C7-48E3-9E45-8CACF95CB958}" dt="2026-02-25T20:45:35.930" v="315" actId="14100"/>
          <ac:picMkLst>
            <pc:docMk/>
            <pc:sldMk cId="0" sldId="336"/>
            <ac:picMk id="54278" creationId="{B1E7D0D3-1C38-4143-A93C-04BDB8A1D49C}"/>
          </ac:picMkLst>
        </pc:picChg>
      </pc:sldChg>
      <pc:sldChg chg="modSp mod">
        <pc:chgData name="Janelle Durham" userId="3b76810ec54d3441" providerId="LiveId" clId="{7D0C8FED-00C7-48E3-9E45-8CACF95CB958}" dt="2026-02-25T02:01:24.685" v="8" actId="255"/>
        <pc:sldMkLst>
          <pc:docMk/>
          <pc:sldMk cId="0" sldId="348"/>
        </pc:sldMkLst>
        <pc:spChg chg="mod">
          <ac:chgData name="Janelle Durham" userId="3b76810ec54d3441" providerId="LiveId" clId="{7D0C8FED-00C7-48E3-9E45-8CACF95CB958}" dt="2026-02-25T02:01:24.685" v="8" actId="255"/>
          <ac:spMkLst>
            <pc:docMk/>
            <pc:sldMk cId="0" sldId="348"/>
            <ac:spMk id="18435" creationId="{B17C0ECC-53DE-47B3-A626-BF619A45B3C7}"/>
          </ac:spMkLst>
        </pc:spChg>
      </pc:sldChg>
      <pc:sldChg chg="modSp modAnim">
        <pc:chgData name="Janelle Durham" userId="3b76810ec54d3441" providerId="LiveId" clId="{7D0C8FED-00C7-48E3-9E45-8CACF95CB958}" dt="2026-02-25T02:04:21.432" v="58" actId="20577"/>
        <pc:sldMkLst>
          <pc:docMk/>
          <pc:sldMk cId="0" sldId="349"/>
        </pc:sldMkLst>
        <pc:spChg chg="mod">
          <ac:chgData name="Janelle Durham" userId="3b76810ec54d3441" providerId="LiveId" clId="{7D0C8FED-00C7-48E3-9E45-8CACF95CB958}" dt="2026-02-25T02:04:21.432" v="58" actId="20577"/>
          <ac:spMkLst>
            <pc:docMk/>
            <pc:sldMk cId="0" sldId="349"/>
            <ac:spMk id="6" creationId="{5288DDA6-7818-4587-9943-B2EDB37AF98F}"/>
          </ac:spMkLst>
        </pc:spChg>
      </pc:sldChg>
      <pc:sldChg chg="modSp">
        <pc:chgData name="Janelle Durham" userId="3b76810ec54d3441" providerId="LiveId" clId="{7D0C8FED-00C7-48E3-9E45-8CACF95CB958}" dt="2026-02-25T20:43:31.157" v="153" actId="20577"/>
        <pc:sldMkLst>
          <pc:docMk/>
          <pc:sldMk cId="0" sldId="350"/>
        </pc:sldMkLst>
        <pc:spChg chg="mod">
          <ac:chgData name="Janelle Durham" userId="3b76810ec54d3441" providerId="LiveId" clId="{7D0C8FED-00C7-48E3-9E45-8CACF95CB958}" dt="2026-02-25T20:43:31.157" v="153" actId="20577"/>
          <ac:spMkLst>
            <pc:docMk/>
            <pc:sldMk cId="0" sldId="350"/>
            <ac:spMk id="19459" creationId="{ECB53F9E-C5DE-40DA-AA47-AE568869FF2E}"/>
          </ac:spMkLst>
        </pc:spChg>
      </pc:sldChg>
      <pc:sldChg chg="modNotesTx">
        <pc:chgData name="Janelle Durham" userId="3b76810ec54d3441" providerId="LiveId" clId="{7D0C8FED-00C7-48E3-9E45-8CACF95CB958}" dt="2026-02-25T20:44:39.706" v="273" actId="20577"/>
        <pc:sldMkLst>
          <pc:docMk/>
          <pc:sldMk cId="0" sldId="355"/>
        </pc:sldMkLst>
      </pc:sldChg>
      <pc:sldChg chg="modSp">
        <pc:chgData name="Janelle Durham" userId="3b76810ec54d3441" providerId="LiveId" clId="{7D0C8FED-00C7-48E3-9E45-8CACF95CB958}" dt="2026-02-25T20:52:40.606" v="493" actId="20577"/>
        <pc:sldMkLst>
          <pc:docMk/>
          <pc:sldMk cId="0" sldId="358"/>
        </pc:sldMkLst>
        <pc:spChg chg="mod">
          <ac:chgData name="Janelle Durham" userId="3b76810ec54d3441" providerId="LiveId" clId="{7D0C8FED-00C7-48E3-9E45-8CACF95CB958}" dt="2026-02-25T20:52:40.606" v="493" actId="20577"/>
          <ac:spMkLst>
            <pc:docMk/>
            <pc:sldMk cId="0" sldId="358"/>
            <ac:spMk id="3" creationId="{3BF29203-E20F-432E-9B8C-FA542ECE9668}"/>
          </ac:spMkLst>
        </pc:spChg>
      </pc:sldChg>
      <pc:sldChg chg="modSp mod">
        <pc:chgData name="Janelle Durham" userId="3b76810ec54d3441" providerId="LiveId" clId="{7D0C8FED-00C7-48E3-9E45-8CACF95CB958}" dt="2026-02-25T20:51:25.303" v="364" actId="20577"/>
        <pc:sldMkLst>
          <pc:docMk/>
          <pc:sldMk cId="0" sldId="363"/>
        </pc:sldMkLst>
        <pc:spChg chg="mod">
          <ac:chgData name="Janelle Durham" userId="3b76810ec54d3441" providerId="LiveId" clId="{7D0C8FED-00C7-48E3-9E45-8CACF95CB958}" dt="2026-02-25T20:51:25.303" v="364" actId="20577"/>
          <ac:spMkLst>
            <pc:docMk/>
            <pc:sldMk cId="0" sldId="363"/>
            <ac:spMk id="49154" creationId="{28BAFC9E-6E22-4E17-A923-27180D12F5B8}"/>
          </ac:spMkLst>
        </pc:spChg>
      </pc:sldChg>
      <pc:sldChg chg="addSp modSp">
        <pc:chgData name="Janelle Durham" userId="3b76810ec54d3441" providerId="LiveId" clId="{7D0C8FED-00C7-48E3-9E45-8CACF95CB958}" dt="2026-02-25T02:03:25.882" v="13" actId="14100"/>
        <pc:sldMkLst>
          <pc:docMk/>
          <pc:sldMk cId="0" sldId="364"/>
        </pc:sldMkLst>
        <pc:picChg chg="mod">
          <ac:chgData name="Janelle Durham" userId="3b76810ec54d3441" providerId="LiveId" clId="{7D0C8FED-00C7-48E3-9E45-8CACF95CB958}" dt="2026-02-25T02:01:46.365" v="10" actId="1076"/>
          <ac:picMkLst>
            <pc:docMk/>
            <pc:sldMk cId="0" sldId="364"/>
            <ac:picMk id="2" creationId="{A627495D-759E-4DD2-8BBA-9D5E7CCEAAB7}"/>
          </ac:picMkLst>
        </pc:picChg>
        <pc:picChg chg="add mod">
          <ac:chgData name="Janelle Durham" userId="3b76810ec54d3441" providerId="LiveId" clId="{7D0C8FED-00C7-48E3-9E45-8CACF95CB958}" dt="2026-02-25T02:03:25.882" v="13" actId="14100"/>
          <ac:picMkLst>
            <pc:docMk/>
            <pc:sldMk cId="0" sldId="364"/>
            <ac:picMk id="1026" creationId="{C09F32AE-AA4C-151A-5C60-205F2AD244C1}"/>
          </ac:picMkLst>
        </pc:picChg>
      </pc:sldChg>
      <pc:sldChg chg="modSp mod">
        <pc:chgData name="Janelle Durham" userId="3b76810ec54d3441" providerId="LiveId" clId="{7D0C8FED-00C7-48E3-9E45-8CACF95CB958}" dt="2026-02-25T20:53:18.659" v="499" actId="20577"/>
        <pc:sldMkLst>
          <pc:docMk/>
          <pc:sldMk cId="0" sldId="372"/>
        </pc:sldMkLst>
        <pc:spChg chg="mod">
          <ac:chgData name="Janelle Durham" userId="3b76810ec54d3441" providerId="LiveId" clId="{7D0C8FED-00C7-48E3-9E45-8CACF95CB958}" dt="2026-02-25T20:53:18.659" v="499" actId="20577"/>
          <ac:spMkLst>
            <pc:docMk/>
            <pc:sldMk cId="0" sldId="372"/>
            <ac:spMk id="91138" creationId="{CC0B900B-B0B9-4F0A-A3C7-74279D9A03C6}"/>
          </ac:spMkLst>
        </pc:spChg>
      </pc:sldChg>
      <pc:sldChg chg="modNotesTx">
        <pc:chgData name="Janelle Durham" userId="3b76810ec54d3441" providerId="LiveId" clId="{7D0C8FED-00C7-48E3-9E45-8CACF95CB958}" dt="2026-02-25T20:58:33.958" v="766" actId="20577"/>
        <pc:sldMkLst>
          <pc:docMk/>
          <pc:sldMk cId="0" sldId="374"/>
        </pc:sldMkLst>
      </pc:sldChg>
      <pc:sldChg chg="modSp mod modNotesTx">
        <pc:chgData name="Janelle Durham" userId="3b76810ec54d3441" providerId="LiveId" clId="{7D0C8FED-00C7-48E3-9E45-8CACF95CB958}" dt="2026-02-25T20:44:11.952" v="155" actId="20577"/>
        <pc:sldMkLst>
          <pc:docMk/>
          <pc:sldMk cId="0" sldId="376"/>
        </pc:sldMkLst>
        <pc:spChg chg="mod">
          <ac:chgData name="Janelle Durham" userId="3b76810ec54d3441" providerId="LiveId" clId="{7D0C8FED-00C7-48E3-9E45-8CACF95CB958}" dt="2026-02-25T02:06:46.689" v="105" actId="20577"/>
          <ac:spMkLst>
            <pc:docMk/>
            <pc:sldMk cId="0" sldId="376"/>
            <ac:spMk id="41987" creationId="{A32A914F-48F8-41FA-B9D7-1CB2C1744249}"/>
          </ac:spMkLst>
        </pc:spChg>
      </pc:sldChg>
      <pc:sldChg chg="modNotesTx">
        <pc:chgData name="Janelle Durham" userId="3b76810ec54d3441" providerId="LiveId" clId="{7D0C8FED-00C7-48E3-9E45-8CACF95CB958}" dt="2026-02-25T20:52:12.455" v="464" actId="20577"/>
        <pc:sldMkLst>
          <pc:docMk/>
          <pc:sldMk cId="0" sldId="378"/>
        </pc:sldMkLst>
      </pc:sldChg>
      <pc:sldChg chg="modSp">
        <pc:chgData name="Janelle Durham" userId="3b76810ec54d3441" providerId="LiveId" clId="{7D0C8FED-00C7-48E3-9E45-8CACF95CB958}" dt="2026-02-25T02:05:32.341" v="98" actId="6549"/>
        <pc:sldMkLst>
          <pc:docMk/>
          <pc:sldMk cId="0" sldId="385"/>
        </pc:sldMkLst>
        <pc:spChg chg="mod">
          <ac:chgData name="Janelle Durham" userId="3b76810ec54d3441" providerId="LiveId" clId="{7D0C8FED-00C7-48E3-9E45-8CACF95CB958}" dt="2026-02-25T02:05:18.422" v="79" actId="14100"/>
          <ac:spMkLst>
            <pc:docMk/>
            <pc:sldMk cId="0" sldId="385"/>
            <ac:spMk id="7" creationId="{C704E21D-EC53-4860-9B75-17E3925E5B46}"/>
          </ac:spMkLst>
        </pc:spChg>
        <pc:spChg chg="mod">
          <ac:chgData name="Janelle Durham" userId="3b76810ec54d3441" providerId="LiveId" clId="{7D0C8FED-00C7-48E3-9E45-8CACF95CB958}" dt="2026-02-25T02:05:20.483" v="83" actId="20577"/>
          <ac:spMkLst>
            <pc:docMk/>
            <pc:sldMk cId="0" sldId="385"/>
            <ac:spMk id="9" creationId="{DFE5E0E7-EF45-4D17-9C34-163FA5D845F3}"/>
          </ac:spMkLst>
        </pc:spChg>
        <pc:spChg chg="mod">
          <ac:chgData name="Janelle Durham" userId="3b76810ec54d3441" providerId="LiveId" clId="{7D0C8FED-00C7-48E3-9E45-8CACF95CB958}" dt="2026-02-25T02:05:32.341" v="98" actId="6549"/>
          <ac:spMkLst>
            <pc:docMk/>
            <pc:sldMk cId="0" sldId="385"/>
            <ac:spMk id="10" creationId="{F0AC0C05-A234-4C67-BA37-01931DA810E5}"/>
          </ac:spMkLst>
        </pc:spChg>
      </pc:sldChg>
      <pc:sldChg chg="modSp mod modNotesTx">
        <pc:chgData name="Janelle Durham" userId="3b76810ec54d3441" providerId="LiveId" clId="{7D0C8FED-00C7-48E3-9E45-8CACF95CB958}" dt="2026-02-25T20:44:07.077" v="154" actId="20577"/>
        <pc:sldMkLst>
          <pc:docMk/>
          <pc:sldMk cId="0" sldId="388"/>
        </pc:sldMkLst>
        <pc:spChg chg="mod">
          <ac:chgData name="Janelle Durham" userId="3b76810ec54d3441" providerId="LiveId" clId="{7D0C8FED-00C7-48E3-9E45-8CACF95CB958}" dt="2026-02-25T02:06:26.971" v="99" actId="20577"/>
          <ac:spMkLst>
            <pc:docMk/>
            <pc:sldMk cId="0" sldId="388"/>
            <ac:spMk id="39939" creationId="{BB300BA5-5CF3-4CF4-8B17-C2B1773F96AB}"/>
          </ac:spMkLst>
        </pc:spChg>
      </pc:sldChg>
      <pc:sldChg chg="modSp">
        <pc:chgData name="Janelle Durham" userId="3b76810ec54d3441" providerId="LiveId" clId="{7D0C8FED-00C7-48E3-9E45-8CACF95CB958}" dt="2026-02-25T02:05:08.234" v="74" actId="20577"/>
        <pc:sldMkLst>
          <pc:docMk/>
          <pc:sldMk cId="0" sldId="390"/>
        </pc:sldMkLst>
        <pc:spChg chg="mod">
          <ac:chgData name="Janelle Durham" userId="3b76810ec54d3441" providerId="LiveId" clId="{7D0C8FED-00C7-48E3-9E45-8CACF95CB958}" dt="2026-02-25T02:05:08.234" v="74" actId="20577"/>
          <ac:spMkLst>
            <pc:docMk/>
            <pc:sldMk cId="0" sldId="390"/>
            <ac:spMk id="7" creationId="{E8A57CF4-F819-4163-847B-75167687F4CD}"/>
          </ac:spMkLst>
        </pc:spChg>
        <pc:picChg chg="mod">
          <ac:chgData name="Janelle Durham" userId="3b76810ec54d3441" providerId="LiveId" clId="{7D0C8FED-00C7-48E3-9E45-8CACF95CB958}" dt="2026-02-25T02:05:05.770" v="70" actId="1036"/>
          <ac:picMkLst>
            <pc:docMk/>
            <pc:sldMk cId="0" sldId="390"/>
            <ac:picMk id="31748" creationId="{245EF6F3-4B1D-45B0-A702-D0435098286E}"/>
          </ac:picMkLst>
        </pc:picChg>
      </pc:sldChg>
      <pc:sldChg chg="modNotesTx">
        <pc:chgData name="Janelle Durham" userId="3b76810ec54d3441" providerId="LiveId" clId="{7D0C8FED-00C7-48E3-9E45-8CACF95CB958}" dt="2026-02-25T20:57:16.756" v="500" actId="20577"/>
        <pc:sldMkLst>
          <pc:docMk/>
          <pc:sldMk cId="0" sldId="392"/>
        </pc:sldMkLst>
      </pc:sldChg>
      <pc:sldChg chg="modNotesTx">
        <pc:chgData name="Janelle Durham" userId="3b76810ec54d3441" providerId="LiveId" clId="{7D0C8FED-00C7-48E3-9E45-8CACF95CB958}" dt="2026-02-25T20:57:39.552" v="602" actId="20577"/>
        <pc:sldMkLst>
          <pc:docMk/>
          <pc:sldMk cId="0" sldId="397"/>
        </pc:sldMkLst>
      </pc:sldChg>
      <pc:sldChg chg="modSp mod">
        <pc:chgData name="Janelle Durham" userId="3b76810ec54d3441" providerId="LiveId" clId="{7D0C8FED-00C7-48E3-9E45-8CACF95CB958}" dt="2026-02-25T20:45:06.225" v="284" actId="255"/>
        <pc:sldMkLst>
          <pc:docMk/>
          <pc:sldMk cId="0" sldId="399"/>
        </pc:sldMkLst>
        <pc:spChg chg="mod">
          <ac:chgData name="Janelle Durham" userId="3b76810ec54d3441" providerId="LiveId" clId="{7D0C8FED-00C7-48E3-9E45-8CACF95CB958}" dt="2026-02-25T20:45:06.225" v="284" actId="255"/>
          <ac:spMkLst>
            <pc:docMk/>
            <pc:sldMk cId="0" sldId="399"/>
            <ac:spMk id="50179" creationId="{69EADF52-A7F0-452E-9942-3F93158F71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4447B7-BD3A-4246-9723-8983864B8E1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BA54F10C-615F-4825-87EE-B91D3127023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9D5F130D-9C72-4281-AE85-BFE590841051}" type="datetimeFigureOut">
              <a:rPr lang="en-US"/>
              <a:pPr>
                <a:defRPr/>
              </a:pPr>
              <a:t>2/25/2026</a:t>
            </a:fld>
            <a:endParaRPr lang="en-US"/>
          </a:p>
        </p:txBody>
      </p:sp>
      <p:sp>
        <p:nvSpPr>
          <p:cNvPr id="4" name="Slide Image Placeholder 3">
            <a:extLst>
              <a:ext uri="{FF2B5EF4-FFF2-40B4-BE49-F238E27FC236}">
                <a16:creationId xmlns:a16="http://schemas.microsoft.com/office/drawing/2014/main" id="{BB9AC4C8-D9D2-4D42-86B1-BC7A32A2D95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AD9E2BE-1C9C-4258-8BB8-E9FAD94C259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8DEC463-5C97-430E-9AFE-6F14E4A7359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4E90C85-8811-4410-87FB-E45B29BC984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8E8E64D-AC5F-45F0-8656-141E627E86C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57289DDA-1AB2-4BCE-B053-F12319DD45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27B2818-8974-47F6-A71D-EC14CF7AADF1}"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
        <p:nvSpPr>
          <p:cNvPr id="17411" name="Rectangle 2">
            <a:extLst>
              <a:ext uri="{FF2B5EF4-FFF2-40B4-BE49-F238E27FC236}">
                <a16:creationId xmlns:a16="http://schemas.microsoft.com/office/drawing/2014/main" id="{C64557E8-C4C2-4C51-976A-0A84AA6D15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a:extLst>
              <a:ext uri="{FF2B5EF4-FFF2-40B4-BE49-F238E27FC236}">
                <a16:creationId xmlns:a16="http://schemas.microsoft.com/office/drawing/2014/main" id="{A2B56EAE-25F6-4195-A2DC-4AF2A87E6B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en-US" altLang="en-US" sz="1000"/>
              <a:t>When set up projector, instead of saying to duplicate it on other screen, choose extend. Then under slide show, click “Use Presenter View”</a:t>
            </a:r>
          </a:p>
          <a:p>
            <a:pPr eaLnBrk="1" hangingPunct="1">
              <a:lnSpc>
                <a:spcPct val="80000"/>
              </a:lnSpc>
              <a:spcBef>
                <a:spcPct val="0"/>
              </a:spcBef>
            </a:pPr>
            <a:endParaRPr lang="en-US" altLang="en-US" sz="10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A02DEDA8-1D6B-40DC-BC55-99289DC638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7987D8DF-D4E2-4A32-9178-988FC0303477}"/>
              </a:ext>
            </a:extLst>
          </p:cNvPr>
          <p:cNvSpPr>
            <a:spLocks noGrp="1"/>
          </p:cNvSpPr>
          <p:nvPr>
            <p:ph type="body" idx="1"/>
          </p:nvPr>
        </p:nvSpPr>
        <p:spPr/>
        <p:txBody>
          <a:bodyPr>
            <a:normAutofit lnSpcReduction="10000"/>
          </a:bodyPr>
          <a:lstStyle/>
          <a:p>
            <a:pPr lvl="3">
              <a:buFont typeface="Arial" pitchFamily="34" charset="0"/>
              <a:buNone/>
              <a:defRPr/>
            </a:pPr>
            <a:r>
              <a:rPr lang="en-US" dirty="0"/>
              <a:t>VERY BRIEF! Move through quickly</a:t>
            </a:r>
          </a:p>
          <a:p>
            <a:pPr lvl="3">
              <a:buFont typeface="Arial" pitchFamily="34" charset="0"/>
              <a:buNone/>
              <a:defRPr/>
            </a:pPr>
            <a:r>
              <a:rPr lang="en-US" dirty="0"/>
              <a:t>Class introduction and overview: </a:t>
            </a:r>
          </a:p>
          <a:p>
            <a:pPr lvl="3">
              <a:buFont typeface="Arial" pitchFamily="34" charset="0"/>
              <a:buNone/>
              <a:defRPr/>
            </a:pPr>
            <a:r>
              <a:rPr lang="en-US" dirty="0"/>
              <a:t>There are many things you can do to reduce the risk of injury to your child.</a:t>
            </a:r>
          </a:p>
          <a:p>
            <a:pPr lvl="3">
              <a:buFont typeface="Arial" pitchFamily="34" charset="0"/>
              <a:buNone/>
              <a:defRPr/>
            </a:pPr>
            <a:r>
              <a:rPr lang="en-US" dirty="0"/>
              <a:t>In this class, we will cover the types of injuries are the most common and most dangerous to children, and how to prevent them</a:t>
            </a:r>
          </a:p>
          <a:p>
            <a:pPr lvl="3">
              <a:buFont typeface="Arial" pitchFamily="34" charset="0"/>
              <a:buNone/>
              <a:defRPr/>
            </a:pPr>
            <a:endParaRPr lang="en-US" dirty="0"/>
          </a:p>
          <a:p>
            <a:pPr lvl="3">
              <a:buFont typeface="Arial" pitchFamily="34" charset="0"/>
              <a:buNone/>
              <a:defRPr/>
            </a:pPr>
            <a:r>
              <a:rPr lang="en-US" dirty="0"/>
              <a:t>(Fly in – common injuries) </a:t>
            </a:r>
          </a:p>
          <a:p>
            <a:pPr lvl="3">
              <a:buFont typeface="Arial" pitchFamily="34" charset="0"/>
              <a:buNone/>
              <a:defRPr/>
            </a:pPr>
            <a:r>
              <a:rPr lang="en-US" dirty="0"/>
              <a:t>For each of these specific situations, we’ll talk about concrete strategies to reduce the risks. We’ll also cover some good overall strategies for keeping baby safe.</a:t>
            </a:r>
          </a:p>
          <a:p>
            <a:pPr lvl="3">
              <a:buFont typeface="Arial" pitchFamily="34" charset="0"/>
              <a:buNone/>
              <a:defRPr/>
            </a:pPr>
            <a:endParaRPr lang="en-US" dirty="0"/>
          </a:p>
          <a:p>
            <a:pPr lvl="3">
              <a:buFont typeface="Arial" pitchFamily="34" charset="0"/>
              <a:buNone/>
              <a:defRPr/>
            </a:pPr>
            <a:r>
              <a:rPr lang="en-US" dirty="0"/>
              <a:t>(Fly in) What you can do to minimize injury to your child</a:t>
            </a:r>
          </a:p>
          <a:p>
            <a:pPr lvl="3">
              <a:buFont typeface="Arial" pitchFamily="34" charset="0"/>
              <a:buNone/>
              <a:defRPr/>
            </a:pPr>
            <a:endParaRPr lang="en-US" dirty="0"/>
          </a:p>
          <a:p>
            <a:pPr lvl="3">
              <a:buFont typeface="Arial" pitchFamily="34" charset="0"/>
              <a:buNone/>
              <a:defRPr/>
            </a:pPr>
            <a:r>
              <a:rPr lang="en-US" dirty="0"/>
              <a:t>Throughout this class, (fly in ‘how to prevent’) we’ll be looking at ways you can prevent these injuries – using car seats, creating safe environments at home and on the go; discipline - helping your child learn how to behave safely and how to set unbreakable limits in regards to safety issues. Then we’ll look at some specific risk areas – how to prevent and how to treat</a:t>
            </a:r>
          </a:p>
        </p:txBody>
      </p:sp>
      <p:sp>
        <p:nvSpPr>
          <p:cNvPr id="19460" name="Slide Number Placeholder 3">
            <a:extLst>
              <a:ext uri="{FF2B5EF4-FFF2-40B4-BE49-F238E27FC236}">
                <a16:creationId xmlns:a16="http://schemas.microsoft.com/office/drawing/2014/main" id="{9E579FB2-E245-4EA1-9BF3-0008E17862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A344721-5246-4BF1-A381-869AF3FAA0C2}"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BAA0E459-9129-48F8-B016-5391D03F84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72FB3CC2-CD90-4C43-9A6B-4B7AB484E599}"/>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7500" lnSpcReduction="20000"/>
          </a:bodyPr>
          <a:lstStyle/>
          <a:p>
            <a:pPr eaLnBrk="1" hangingPunct="1">
              <a:spcBef>
                <a:spcPts val="2400"/>
              </a:spcBef>
              <a:buFontTx/>
              <a:buChar char="•"/>
              <a:defRPr/>
            </a:pPr>
            <a:r>
              <a:rPr lang="en-US" altLang="en-US" sz="2800" dirty="0">
                <a:latin typeface="Verdana" panose="020B0604030504040204" pitchFamily="34" charset="0"/>
                <a:cs typeface="Arial" panose="020B0604020202020204" pitchFamily="34" charset="0"/>
              </a:rPr>
              <a:t>It’s part of your job as a parent.</a:t>
            </a:r>
          </a:p>
          <a:p>
            <a:pPr eaLnBrk="1" hangingPunct="1">
              <a:spcBef>
                <a:spcPts val="2400"/>
              </a:spcBef>
              <a:buFontTx/>
              <a:buChar char="•"/>
              <a:defRPr/>
            </a:pPr>
            <a:r>
              <a:rPr lang="en-US" altLang="en-US" sz="2800" dirty="0">
                <a:latin typeface="Verdana" panose="020B0604030504040204" pitchFamily="34" charset="0"/>
                <a:cs typeface="Arial" panose="020B0604020202020204" pitchFamily="34" charset="0"/>
              </a:rPr>
              <a:t>Many injuries are preventable through: safety-proofing, awareness of hazards, and close supervision.</a:t>
            </a:r>
          </a:p>
          <a:p>
            <a:pPr eaLnBrk="1" hangingPunct="1">
              <a:spcBef>
                <a:spcPts val="2400"/>
              </a:spcBef>
              <a:buFontTx/>
              <a:buChar char="•"/>
              <a:defRPr/>
            </a:pPr>
            <a:r>
              <a:rPr lang="en-US" altLang="en-US" sz="2800" dirty="0">
                <a:latin typeface="Verdana" panose="020B0604030504040204" pitchFamily="34" charset="0"/>
                <a:cs typeface="Arial" panose="020B0604020202020204" pitchFamily="34" charset="0"/>
              </a:rPr>
              <a:t>Despite our best efforts, 1 in 10 toddlers visit the ER for an injury. Unintentional injury: leading cause of death for children age 1 – 4, but don’t panic – chance of death 1 in 10,000</a:t>
            </a:r>
          </a:p>
          <a:p>
            <a:pPr lvl="3">
              <a:defRPr/>
            </a:pPr>
            <a:endParaRPr lang="en-US" altLang="en-US" dirty="0"/>
          </a:p>
          <a:p>
            <a:pPr lvl="3">
              <a:defRPr/>
            </a:pPr>
            <a:r>
              <a:rPr lang="en-US" altLang="en-US" dirty="0"/>
              <a:t>Message wants to convey – we can and should try to prevent injury. No matter how good a job we do, some day our kid will get injured. But generally they’re OK in the long run</a:t>
            </a:r>
          </a:p>
        </p:txBody>
      </p:sp>
      <p:sp>
        <p:nvSpPr>
          <p:cNvPr id="22532" name="Slide Number Placeholder 3">
            <a:extLst>
              <a:ext uri="{FF2B5EF4-FFF2-40B4-BE49-F238E27FC236}">
                <a16:creationId xmlns:a16="http://schemas.microsoft.com/office/drawing/2014/main" id="{901527DB-2FAE-42C9-BC1A-121CA16538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D8F03F-6A76-44C0-8AB1-3CBA30A74B5D}"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47258237-BB68-4C89-AAE3-35FB667FCE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B7B124C-7012-43D6-83B8-AD34150FB060}"/>
              </a:ext>
            </a:extLst>
          </p:cNvPr>
          <p:cNvSpPr>
            <a:spLocks noGrp="1"/>
          </p:cNvSpPr>
          <p:nvPr>
            <p:ph type="body" idx="1"/>
          </p:nvPr>
        </p:nvSpPr>
        <p:spPr/>
        <p:txBody>
          <a:bodyPr>
            <a:normAutofit fontScale="77500" lnSpcReduction="20000"/>
          </a:bodyPr>
          <a:lstStyle/>
          <a:p>
            <a:pPr marL="514350" indent="-514350" eaLnBrk="1" hangingPunct="1">
              <a:spcBef>
                <a:spcPts val="1600"/>
              </a:spcBef>
              <a:defRPr/>
            </a:pPr>
            <a:r>
              <a:rPr lang="en-US" sz="3000" dirty="0">
                <a:latin typeface="Verdana" pitchFamily="34" charset="0"/>
                <a:ea typeface="Verdana" pitchFamily="34" charset="0"/>
                <a:cs typeface="Verdana" pitchFamily="34" charset="0"/>
              </a:rPr>
              <a:t>Children need to independently explore their world to discover and learn.</a:t>
            </a:r>
          </a:p>
          <a:p>
            <a:pPr marL="514350" indent="-514350" eaLnBrk="1" hangingPunct="1">
              <a:spcBef>
                <a:spcPts val="1600"/>
              </a:spcBef>
              <a:defRPr/>
            </a:pPr>
            <a:r>
              <a:rPr lang="en-US" sz="3000" dirty="0">
                <a:latin typeface="Verdana" pitchFamily="34" charset="0"/>
                <a:ea typeface="Verdana" pitchFamily="34" charset="0"/>
                <a:cs typeface="Verdana" pitchFamily="34" charset="0"/>
              </a:rPr>
              <a:t>If parents over-protect, the child’s learning potential is stunted.</a:t>
            </a:r>
          </a:p>
          <a:p>
            <a:pPr marL="514350" indent="-514350" eaLnBrk="1" hangingPunct="1">
              <a:spcBef>
                <a:spcPts val="1600"/>
              </a:spcBef>
              <a:defRPr/>
            </a:pPr>
            <a:r>
              <a:rPr lang="en-US" sz="3000" dirty="0">
                <a:latin typeface="Verdana" pitchFamily="34" charset="0"/>
                <a:ea typeface="Verdana" pitchFamily="34" charset="0"/>
                <a:cs typeface="Verdana" pitchFamily="34" charset="0"/>
              </a:rPr>
              <a:t>Also, facing a few mildly risky situations and experiencing a few mild bumps helps a child understand safety issues.</a:t>
            </a:r>
          </a:p>
          <a:p>
            <a:pPr marL="514350" indent="-514350" eaLnBrk="1" hangingPunct="1">
              <a:spcBef>
                <a:spcPts val="1600"/>
              </a:spcBef>
              <a:defRPr/>
            </a:pPr>
            <a:r>
              <a:rPr lang="en-US" sz="3000" dirty="0">
                <a:latin typeface="Verdana" pitchFamily="34" charset="0"/>
                <a:ea typeface="Verdana" pitchFamily="34" charset="0"/>
                <a:cs typeface="Verdana" pitchFamily="34" charset="0"/>
              </a:rPr>
              <a:t>If parents over-protect, child may never learn safety skills, which puts him at risk.</a:t>
            </a:r>
          </a:p>
          <a:p>
            <a:pPr lvl="3">
              <a:buFont typeface="Arial" pitchFamily="34" charset="0"/>
              <a:buNone/>
              <a:defRPr/>
            </a:pPr>
            <a:endParaRPr lang="en-US" dirty="0"/>
          </a:p>
        </p:txBody>
      </p:sp>
      <p:sp>
        <p:nvSpPr>
          <p:cNvPr id="24580" name="Slide Number Placeholder 3">
            <a:extLst>
              <a:ext uri="{FF2B5EF4-FFF2-40B4-BE49-F238E27FC236}">
                <a16:creationId xmlns:a16="http://schemas.microsoft.com/office/drawing/2014/main" id="{735828AA-5D3E-49BF-8DB0-EFBFFD549D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02D701-68AB-4B77-A6C6-568A17BAE7CA}"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D1EA99C-18D1-4CAC-B3AC-F26E719760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E215D889-8CA3-474A-AE73-48597DE2EE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6628" name="Slide Number Placeholder 3">
            <a:extLst>
              <a:ext uri="{FF2B5EF4-FFF2-40B4-BE49-F238E27FC236}">
                <a16:creationId xmlns:a16="http://schemas.microsoft.com/office/drawing/2014/main" id="{3939F427-3665-41AD-8E5A-7403824B5B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5865C2-333C-4193-AD5B-BDD865EB14BD}"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EEC3BE78-CDEA-4EC2-BF96-6B1AF6DC263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7718A9-04A9-4B7B-8DC7-792362447E6B}" type="slidenum">
              <a:rPr lang="en-US" altLang="en-US">
                <a:latin typeface="Arial" panose="020B0604020202020204" pitchFamily="34" charset="0"/>
              </a:rPr>
              <a:pPr>
                <a:spcBef>
                  <a:spcPct val="0"/>
                </a:spcBef>
              </a:pPr>
              <a:t>7</a:t>
            </a:fld>
            <a:endParaRPr lang="en-US" altLang="en-US">
              <a:latin typeface="Arial" panose="020B0604020202020204" pitchFamily="34" charset="0"/>
            </a:endParaRPr>
          </a:p>
        </p:txBody>
      </p:sp>
      <p:sp>
        <p:nvSpPr>
          <p:cNvPr id="28675" name="Rectangle 2">
            <a:extLst>
              <a:ext uri="{FF2B5EF4-FFF2-40B4-BE49-F238E27FC236}">
                <a16:creationId xmlns:a16="http://schemas.microsoft.com/office/drawing/2014/main" id="{E695B187-B1DC-45EB-8A66-1898653EE8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a:extLst>
              <a:ext uri="{FF2B5EF4-FFF2-40B4-BE49-F238E27FC236}">
                <a16:creationId xmlns:a16="http://schemas.microsoft.com/office/drawing/2014/main" id="{46C29260-96E5-4B17-A3B2-02C36FE06F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buFontTx/>
              <a:buChar char="•"/>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48E58F6E-2EB7-4A91-BEB3-71BB9BB0F17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0CDA43-6091-4435-89D3-1493A4DFA40A}" type="slidenum">
              <a:rPr lang="en-US" altLang="en-US">
                <a:latin typeface="Arial" panose="020B0604020202020204" pitchFamily="34" charset="0"/>
              </a:rPr>
              <a:pPr>
                <a:spcBef>
                  <a:spcPct val="0"/>
                </a:spcBef>
              </a:pPr>
              <a:t>8</a:t>
            </a:fld>
            <a:endParaRPr lang="en-US" altLang="en-US">
              <a:latin typeface="Arial" panose="020B0604020202020204" pitchFamily="34" charset="0"/>
            </a:endParaRPr>
          </a:p>
        </p:txBody>
      </p:sp>
      <p:sp>
        <p:nvSpPr>
          <p:cNvPr id="30723" name="Rectangle 2">
            <a:extLst>
              <a:ext uri="{FF2B5EF4-FFF2-40B4-BE49-F238E27FC236}">
                <a16:creationId xmlns:a16="http://schemas.microsoft.com/office/drawing/2014/main" id="{B8A5BAEE-B0A9-48ED-90E7-DA0BED2961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a:extLst>
              <a:ext uri="{FF2B5EF4-FFF2-40B4-BE49-F238E27FC236}">
                <a16:creationId xmlns:a16="http://schemas.microsoft.com/office/drawing/2014/main" id="{9864E46F-9B07-4DCB-800C-D925E0AD34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a:t>Risk of injury is greatest in these situations.</a:t>
            </a:r>
          </a:p>
          <a:p>
            <a:pPr eaLnBrk="1" hangingPunct="1">
              <a:lnSpc>
                <a:spcPct val="90000"/>
              </a:lnSpc>
              <a:spcBef>
                <a:spcPct val="0"/>
              </a:spcBef>
            </a:pPr>
            <a:endParaRPr lang="en-US" altLang="en-US"/>
          </a:p>
          <a:p>
            <a:pPr eaLnBrk="1" hangingPunct="1">
              <a:lnSpc>
                <a:spcPct val="90000"/>
              </a:lnSpc>
              <a:spcBef>
                <a:spcPct val="0"/>
              </a:spcBef>
              <a:buFontTx/>
              <a:buChar char="•"/>
            </a:pP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39172040-D530-4223-BCF9-343F7B0E5E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2189A2B-E8CE-41E2-932A-9F8C625D0883}" type="slidenum">
              <a:rPr lang="en-US" altLang="en-US">
                <a:latin typeface="Arial" panose="020B0604020202020204" pitchFamily="34" charset="0"/>
              </a:rPr>
              <a:pPr>
                <a:spcBef>
                  <a:spcPct val="0"/>
                </a:spcBef>
              </a:pPr>
              <a:t>9</a:t>
            </a:fld>
            <a:endParaRPr lang="en-US" altLang="en-US">
              <a:latin typeface="Arial" panose="020B0604020202020204" pitchFamily="34" charset="0"/>
            </a:endParaRPr>
          </a:p>
        </p:txBody>
      </p:sp>
      <p:sp>
        <p:nvSpPr>
          <p:cNvPr id="32771" name="Rectangle 2">
            <a:extLst>
              <a:ext uri="{FF2B5EF4-FFF2-40B4-BE49-F238E27FC236}">
                <a16:creationId xmlns:a16="http://schemas.microsoft.com/office/drawing/2014/main" id="{0BAE28CB-82F9-4FF8-8C88-DCC7A7AE5C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a:extLst>
              <a:ext uri="{FF2B5EF4-FFF2-40B4-BE49-F238E27FC236}">
                <a16:creationId xmlns:a16="http://schemas.microsoft.com/office/drawing/2014/main" id="{970BDAA2-E027-4AEC-8CB1-BAAED48076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a:t>Go through this slide quickly – you want to spend more time on the next slide which is that “what do you do to reduce these risks”</a:t>
            </a:r>
          </a:p>
          <a:p>
            <a:pPr eaLnBrk="1" hangingPunct="1">
              <a:spcBef>
                <a:spcPct val="0"/>
              </a:spcBef>
              <a:buFont typeface="Wingdings 3" panose="05040102010807070707" pitchFamily="82" charset="2"/>
              <a:buNone/>
            </a:pPr>
            <a:endParaRPr lang="en-US" altLang="en-US">
              <a:solidFill>
                <a:srgbClr val="002060"/>
              </a:solidFill>
              <a:latin typeface="Verdana" panose="020B0604030504040204" pitchFamily="34" charset="0"/>
              <a:cs typeface="Arial" panose="020B0604020202020204" pitchFamily="34" charset="0"/>
            </a:endParaRPr>
          </a:p>
          <a:p>
            <a:r>
              <a:rPr lang="en-US" altLang="en-US"/>
              <a:t>t and being aware of your own baby’s abilities and growth will not only help you feel proud of and engage with your baby, but it will also help you recognize potential risks for injury as your child grows. When safety-proofing, you’ll always want to keep in mind what you need to do so things are safe for them NOW, and so you’re ready for the next developmental stage as well. (So, when they learn to roll, you need to be thinking ahead to what you’ll need to do to keep things safe when they begin to crawl.)</a:t>
            </a:r>
          </a:p>
          <a:p>
            <a:endParaRPr lang="en-US" altLang="en-US"/>
          </a:p>
          <a:p>
            <a:r>
              <a:rPr lang="en-US" altLang="en-US"/>
              <a:t>Your child’s need for protection and guidance will constantly change, just as your child will. </a:t>
            </a:r>
          </a:p>
          <a:p>
            <a:r>
              <a:rPr lang="en-US" altLang="en-US"/>
              <a:t>It’s important to think about things like:</a:t>
            </a:r>
          </a:p>
          <a:p>
            <a:r>
              <a:rPr lang="en-US" altLang="en-US" i="1"/>
              <a:t>What can my baby do right now?</a:t>
            </a:r>
          </a:p>
          <a:p>
            <a:r>
              <a:rPr lang="en-US" altLang="en-US" i="1"/>
              <a:t>What can’t she do right now?</a:t>
            </a:r>
          </a:p>
          <a:p>
            <a:r>
              <a:rPr lang="en-US" altLang="en-US" i="1"/>
              <a:t>What risks could this pose?</a:t>
            </a:r>
            <a:endParaRPr lang="en-US" altLang="en-US"/>
          </a:p>
          <a:p>
            <a:pPr eaLnBrk="1" hangingPunct="1">
              <a:lnSpc>
                <a:spcPct val="90000"/>
              </a:lnSpc>
              <a:spcBef>
                <a:spcPct val="0"/>
              </a:spcBef>
            </a:pPr>
            <a:endParaRPr lang="en-US" altLang="en-US"/>
          </a:p>
          <a:p>
            <a:pPr eaLnBrk="1" hangingPunct="1">
              <a:lnSpc>
                <a:spcPct val="90000"/>
              </a:lnSpc>
              <a:spcBef>
                <a:spcPct val="0"/>
              </a:spcBef>
              <a:buFontTx/>
              <a:buChar char="•"/>
            </a:pP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FB08856B-3E23-4F5B-9651-CCDF9780DA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DA6E69EB-0A31-4A33-B4AE-5992E79CC420}"/>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dirty="0">
                <a:solidFill>
                  <a:srgbClr val="002060"/>
                </a:solidFill>
                <a:latin typeface="Verdana" pitchFamily="34" charset="0"/>
                <a:cs typeface="Arial" charset="0"/>
              </a:rPr>
              <a:t>Safety issues change as your child grows</a:t>
            </a:r>
          </a:p>
          <a:p>
            <a:pPr eaLnBrk="1" hangingPunct="1">
              <a:spcBef>
                <a:spcPct val="0"/>
              </a:spcBef>
              <a:defRPr/>
            </a:pPr>
            <a:endParaRPr lang="en-US" altLang="en-US" dirty="0">
              <a:solidFill>
                <a:srgbClr val="002060"/>
              </a:solidFill>
              <a:latin typeface="Verdana" pitchFamily="34" charset="0"/>
              <a:cs typeface="Arial" charset="0"/>
            </a:endParaRPr>
          </a:p>
          <a:p>
            <a:pPr marL="571500" indent="-571500" eaLnBrk="1" hangingPunct="1">
              <a:spcBef>
                <a:spcPct val="0"/>
              </a:spcBef>
              <a:defRPr/>
            </a:pPr>
            <a:r>
              <a:rPr lang="en-US" altLang="en-US" dirty="0">
                <a:solidFill>
                  <a:srgbClr val="002060"/>
                </a:solidFill>
                <a:latin typeface="Verdana" pitchFamily="34" charset="0"/>
                <a:cs typeface="Arial" charset="0"/>
              </a:rPr>
              <a:t>Some things that used to be risky are now safe.</a:t>
            </a:r>
          </a:p>
          <a:p>
            <a:pPr marL="571500" indent="-571500" eaLnBrk="1" hangingPunct="1">
              <a:spcBef>
                <a:spcPct val="0"/>
              </a:spcBef>
              <a:defRPr/>
            </a:pPr>
            <a:r>
              <a:rPr lang="en-US" altLang="en-US" dirty="0">
                <a:solidFill>
                  <a:srgbClr val="002060"/>
                </a:solidFill>
                <a:latin typeface="Verdana" pitchFamily="34" charset="0"/>
                <a:cs typeface="Arial" charset="0"/>
              </a:rPr>
              <a:t>Some things that used to be safe are now risky.</a:t>
            </a:r>
          </a:p>
          <a:p>
            <a:pPr eaLnBrk="1" hangingPunct="1">
              <a:spcBef>
                <a:spcPct val="0"/>
              </a:spcBef>
              <a:buFont typeface="Wingdings 3" pitchFamily="18" charset="2"/>
              <a:buNone/>
              <a:defRPr/>
            </a:pPr>
            <a:endParaRPr lang="en-US" altLang="en-US" dirty="0">
              <a:solidFill>
                <a:srgbClr val="002060"/>
              </a:solidFill>
              <a:latin typeface="Verdana" pitchFamily="34" charset="0"/>
              <a:cs typeface="Arial" charset="0"/>
            </a:endParaRPr>
          </a:p>
          <a:p>
            <a:pPr eaLnBrk="1" hangingPunct="1">
              <a:spcBef>
                <a:spcPct val="0"/>
              </a:spcBef>
              <a:buFont typeface="Wingdings 3" pitchFamily="18" charset="2"/>
              <a:buNone/>
              <a:defRPr/>
            </a:pPr>
            <a:r>
              <a:rPr lang="en-US" altLang="en-US" dirty="0">
                <a:solidFill>
                  <a:srgbClr val="002060"/>
                </a:solidFill>
                <a:latin typeface="Verdana" pitchFamily="34" charset="0"/>
                <a:cs typeface="Arial" charset="0"/>
              </a:rPr>
              <a:t>Continue to adapt your safety proofing and your limits to child’s new abilities. </a:t>
            </a:r>
            <a:endParaRPr lang="en-US" altLang="en-US" i="1" dirty="0"/>
          </a:p>
        </p:txBody>
      </p:sp>
      <p:sp>
        <p:nvSpPr>
          <p:cNvPr id="34820" name="Slide Number Placeholder 3">
            <a:extLst>
              <a:ext uri="{FF2B5EF4-FFF2-40B4-BE49-F238E27FC236}">
                <a16:creationId xmlns:a16="http://schemas.microsoft.com/office/drawing/2014/main" id="{67BC8F67-2760-47FB-A60C-B50E9E4343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9061A8B-4257-483B-83CF-B543EB54D029}" type="slidenum">
              <a:rPr lang="en-US" altLang="en-US">
                <a:latin typeface="Arial" panose="020B0604020202020204" pitchFamily="34" charset="0"/>
              </a:rPr>
              <a:pPr>
                <a:spcBef>
                  <a:spcPct val="0"/>
                </a:spcBef>
              </a:pPr>
              <a:t>10</a:t>
            </a:fld>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BE03A3D0-3807-4344-BF78-FDEA4FD612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834DFA5-D690-4272-9401-83942A64C770}"/>
              </a:ext>
            </a:extLst>
          </p:cNvPr>
          <p:cNvSpPr>
            <a:spLocks noGrp="1"/>
          </p:cNvSpPr>
          <p:nvPr>
            <p:ph type="body" idx="1"/>
          </p:nvPr>
        </p:nvSpPr>
        <p:spPr/>
        <p:txBody>
          <a:bodyPr>
            <a:normAutofit fontScale="62500" lnSpcReduction="20000"/>
          </a:bodyPr>
          <a:lstStyle/>
          <a:p>
            <a:pPr eaLnBrk="1" hangingPunct="1">
              <a:spcBef>
                <a:spcPts val="1600"/>
              </a:spcBef>
              <a:buFont typeface="Wingdings" pitchFamily="2" charset="2"/>
              <a:buNone/>
              <a:defRPr/>
            </a:pPr>
            <a:r>
              <a:rPr lang="en-US" sz="3200" dirty="0">
                <a:solidFill>
                  <a:schemeClr val="tx1">
                    <a:lumMod val="75000"/>
                    <a:lumOff val="25000"/>
                  </a:schemeClr>
                </a:solidFill>
                <a:latin typeface="Verdana" pitchFamily="34" charset="0"/>
                <a:ea typeface="Verdana" pitchFamily="34" charset="0"/>
                <a:cs typeface="Verdana" pitchFamily="34" charset="0"/>
              </a:rPr>
              <a:t>Differentiating level of risk</a:t>
            </a:r>
          </a:p>
          <a:p>
            <a:pPr marL="514350" indent="-514350" eaLnBrk="1" hangingPunct="1">
              <a:spcBef>
                <a:spcPts val="1600"/>
              </a:spcBef>
              <a:buFont typeface="Wingdings" pitchFamily="2" charset="2"/>
              <a:buChar char="§"/>
              <a:defRPr/>
            </a:pPr>
            <a:r>
              <a:rPr lang="en-US" sz="3200" dirty="0">
                <a:solidFill>
                  <a:schemeClr val="tx1">
                    <a:lumMod val="75000"/>
                    <a:lumOff val="25000"/>
                  </a:schemeClr>
                </a:solidFill>
                <a:latin typeface="Verdana" pitchFamily="34" charset="0"/>
                <a:ea typeface="Verdana" pitchFamily="34" charset="0"/>
                <a:cs typeface="Verdana" pitchFamily="34" charset="0"/>
              </a:rPr>
              <a:t>When deciding what needs to be baby-proofed, and what boundaries to set, think about the level of possible risk involved.</a:t>
            </a:r>
          </a:p>
          <a:p>
            <a:pPr marL="514350" indent="-514350" eaLnBrk="1" hangingPunct="1">
              <a:spcBef>
                <a:spcPts val="1600"/>
              </a:spcBef>
              <a:buFont typeface="Wingdings" pitchFamily="2" charset="2"/>
              <a:buChar char="§"/>
              <a:defRPr/>
            </a:pPr>
            <a:r>
              <a:rPr lang="en-US" sz="3200" dirty="0">
                <a:solidFill>
                  <a:schemeClr val="tx1">
                    <a:lumMod val="75000"/>
                    <a:lumOff val="25000"/>
                  </a:schemeClr>
                </a:solidFill>
                <a:latin typeface="Verdana" pitchFamily="34" charset="0"/>
                <a:ea typeface="Verdana" pitchFamily="34" charset="0"/>
                <a:cs typeface="Verdana" pitchFamily="34" charset="0"/>
              </a:rPr>
              <a:t>If a situation is potentially life-threatening, baby-proofing and strict rules are essential.</a:t>
            </a:r>
          </a:p>
          <a:p>
            <a:pPr marL="514350" indent="-514350" eaLnBrk="1" hangingPunct="1">
              <a:spcBef>
                <a:spcPts val="1600"/>
              </a:spcBef>
              <a:buFont typeface="Wingdings" pitchFamily="2" charset="2"/>
              <a:buChar char="§"/>
              <a:defRPr/>
            </a:pPr>
            <a:r>
              <a:rPr lang="en-US" sz="3200" dirty="0">
                <a:solidFill>
                  <a:schemeClr val="tx1">
                    <a:lumMod val="75000"/>
                    <a:lumOff val="25000"/>
                  </a:schemeClr>
                </a:solidFill>
                <a:latin typeface="Verdana" pitchFamily="34" charset="0"/>
                <a:ea typeface="Verdana" pitchFamily="34" charset="0"/>
                <a:cs typeface="Verdana" pitchFamily="34" charset="0"/>
              </a:rPr>
              <a:t>For a situation where the worse that can happen is a bruise or a scrape, then parents may choose not to </a:t>
            </a:r>
            <a:r>
              <a:rPr lang="en-US" sz="3200" dirty="0" err="1">
                <a:solidFill>
                  <a:schemeClr val="tx1">
                    <a:lumMod val="75000"/>
                    <a:lumOff val="25000"/>
                  </a:schemeClr>
                </a:solidFill>
                <a:latin typeface="Verdana" pitchFamily="34" charset="0"/>
                <a:ea typeface="Verdana" pitchFamily="34" charset="0"/>
                <a:cs typeface="Verdana" pitchFamily="34" charset="0"/>
              </a:rPr>
              <a:t>babyproof</a:t>
            </a:r>
            <a:r>
              <a:rPr lang="en-US" sz="3200" dirty="0">
                <a:solidFill>
                  <a:schemeClr val="tx1">
                    <a:lumMod val="75000"/>
                    <a:lumOff val="25000"/>
                  </a:schemeClr>
                </a:solidFill>
                <a:latin typeface="Verdana" pitchFamily="34" charset="0"/>
                <a:ea typeface="Verdana" pitchFamily="34" charset="0"/>
                <a:cs typeface="Verdana" pitchFamily="34" charset="0"/>
              </a:rPr>
              <a:t>, may have more relaxed rules and limits, and may use it as a teaching tool</a:t>
            </a:r>
            <a:endParaRPr lang="en-US" sz="3000" dirty="0">
              <a:latin typeface="Verdana" pitchFamily="34" charset="0"/>
              <a:ea typeface="Verdana" pitchFamily="34" charset="0"/>
              <a:cs typeface="Verdana" pitchFamily="34" charset="0"/>
            </a:endParaRPr>
          </a:p>
          <a:p>
            <a:pPr lvl="3">
              <a:buFont typeface="Arial" pitchFamily="34" charset="0"/>
              <a:buNone/>
              <a:defRPr/>
            </a:pPr>
            <a:endParaRPr lang="en-US" dirty="0"/>
          </a:p>
        </p:txBody>
      </p:sp>
      <p:sp>
        <p:nvSpPr>
          <p:cNvPr id="36868" name="Slide Number Placeholder 3">
            <a:extLst>
              <a:ext uri="{FF2B5EF4-FFF2-40B4-BE49-F238E27FC236}">
                <a16:creationId xmlns:a16="http://schemas.microsoft.com/office/drawing/2014/main" id="{0875202A-24DE-4144-9448-6FB4EE0E23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B13752-71EE-445F-9F75-24F13C1BF383}" type="slidenum">
              <a:rPr lang="en-US" altLang="en-US">
                <a:latin typeface="Arial" panose="020B0604020202020204" pitchFamily="34" charset="0"/>
              </a:rPr>
              <a:pPr>
                <a:spcBef>
                  <a:spcPct val="0"/>
                </a:spcBef>
              </a:pPr>
              <a:t>11</a:t>
            </a:fld>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is a quick intro to this idea – we’ll go into more detail later.</a:t>
            </a:r>
          </a:p>
        </p:txBody>
      </p:sp>
      <p:sp>
        <p:nvSpPr>
          <p:cNvPr id="4" name="Slide Number Placeholder 3"/>
          <p:cNvSpPr>
            <a:spLocks noGrp="1"/>
          </p:cNvSpPr>
          <p:nvPr>
            <p:ph type="sldNum" sz="quarter" idx="5"/>
          </p:nvPr>
        </p:nvSpPr>
        <p:spPr/>
        <p:txBody>
          <a:bodyPr/>
          <a:lstStyle/>
          <a:p>
            <a:fld id="{28E8E64D-AC5F-45F0-8656-141E627E86C2}" type="slidenum">
              <a:rPr lang="en-US" altLang="en-US" smtClean="0"/>
              <a:pPr/>
              <a:t>12</a:t>
            </a:fld>
            <a:endParaRPr lang="en-US" altLang="en-US"/>
          </a:p>
        </p:txBody>
      </p:sp>
    </p:spTree>
    <p:extLst>
      <p:ext uri="{BB962C8B-B14F-4D97-AF65-F5344CB8AC3E}">
        <p14:creationId xmlns:p14="http://schemas.microsoft.com/office/powerpoint/2010/main" val="4259227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B72BE30-025D-41A4-B7B6-EB4EBE032F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94CBE8D8-8B1D-4054-BF5E-C3791CFFE1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Verdana" panose="020B0604030504040204" pitchFamily="34" charset="0"/>
              <a:ea typeface="Verdana" panose="020B0604030504040204" pitchFamily="34" charset="0"/>
              <a:cs typeface="Verdana" panose="020B0604030504040204" pitchFamily="34" charset="0"/>
            </a:endParaRPr>
          </a:p>
        </p:txBody>
      </p:sp>
      <p:sp>
        <p:nvSpPr>
          <p:cNvPr id="40964" name="Slide Number Placeholder 3">
            <a:extLst>
              <a:ext uri="{FF2B5EF4-FFF2-40B4-BE49-F238E27FC236}">
                <a16:creationId xmlns:a16="http://schemas.microsoft.com/office/drawing/2014/main" id="{B8603AD0-78AE-450C-B484-AB8DA75C0E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7AA8CA-66A1-46AF-B5BB-B93A38D18F21}" type="slidenum">
              <a:rPr lang="en-US" altLang="en-US"/>
              <a:pPr/>
              <a:t>14</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97200DB0-4CA3-4D61-9A44-57D900BC13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63080C86-F37B-45C3-95C0-9BC16E03F2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3012" name="Slide Number Placeholder 3">
            <a:extLst>
              <a:ext uri="{FF2B5EF4-FFF2-40B4-BE49-F238E27FC236}">
                <a16:creationId xmlns:a16="http://schemas.microsoft.com/office/drawing/2014/main" id="{5C659F7C-5157-4550-8733-D9E18D4177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7E0C34C-6DCA-4953-92D9-3CBB72BA1A35}" type="slidenum">
              <a:rPr lang="en-US" altLang="en-US"/>
              <a:pPr/>
              <a:t>15</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96A79EF5-7872-4F3B-AAC3-60800C8FF4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582576A5-299E-4AEB-B37C-586F1C61FB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1600"/>
              </a:spcBef>
              <a:buFont typeface="Wingdings" panose="05000000000000000000" pitchFamily="2" charset="2"/>
              <a:buNone/>
            </a:pPr>
            <a:endParaRPr lang="en-US" altLang="en-US" sz="1100">
              <a:latin typeface="Verdana" panose="020B0604030504040204" pitchFamily="34" charset="0"/>
              <a:ea typeface="Verdana" panose="020B0604030504040204" pitchFamily="34" charset="0"/>
              <a:cs typeface="Verdana" panose="020B0604030504040204" pitchFamily="34" charset="0"/>
            </a:endParaRPr>
          </a:p>
        </p:txBody>
      </p:sp>
      <p:sp>
        <p:nvSpPr>
          <p:cNvPr id="45060" name="Slide Number Placeholder 3">
            <a:extLst>
              <a:ext uri="{FF2B5EF4-FFF2-40B4-BE49-F238E27FC236}">
                <a16:creationId xmlns:a16="http://schemas.microsoft.com/office/drawing/2014/main" id="{D66A25D5-B952-4011-9D67-5B9C9ADB82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4EF29BB-5314-4F0E-9A40-BC19DB759640}" type="slidenum">
              <a:rPr lang="en-US" altLang="en-US">
                <a:latin typeface="Arial" panose="020B0604020202020204" pitchFamily="34" charset="0"/>
              </a:rPr>
              <a:pPr>
                <a:spcBef>
                  <a:spcPct val="0"/>
                </a:spcBef>
              </a:pPr>
              <a:t>16</a:t>
            </a:fld>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E3A60D8E-5D2A-48D8-964C-49F87116FD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475E840C-4671-4704-BDDD-73BC8316BD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Let’s talk about the orange lights and red lights – what can we do to prevent the most common big injuries?</a:t>
            </a:r>
          </a:p>
        </p:txBody>
      </p:sp>
      <p:sp>
        <p:nvSpPr>
          <p:cNvPr id="47108" name="Slide Number Placeholder 3">
            <a:extLst>
              <a:ext uri="{FF2B5EF4-FFF2-40B4-BE49-F238E27FC236}">
                <a16:creationId xmlns:a16="http://schemas.microsoft.com/office/drawing/2014/main" id="{0A254D8A-4263-41AD-8CCE-05E1FDE074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002162E-57B8-4970-8B64-4DFA03D42F1C}" type="slidenum">
              <a:rPr lang="en-US" altLang="en-US">
                <a:latin typeface="Arial" panose="020B0604020202020204" pitchFamily="34" charset="0"/>
              </a:rPr>
              <a:pPr>
                <a:spcBef>
                  <a:spcPct val="0"/>
                </a:spcBef>
              </a:pPr>
              <a:t>17</a:t>
            </a:fld>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B5F2D5D0-BC34-4429-8BA4-3805A04D35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6D329D54-978A-4F1C-BDBA-ED2E9FB543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 don’t usually share this slide with parents, but it’s helpful for me to know this info.</a:t>
            </a:r>
          </a:p>
        </p:txBody>
      </p:sp>
      <p:sp>
        <p:nvSpPr>
          <p:cNvPr id="49156" name="Slide Number Placeholder 3">
            <a:extLst>
              <a:ext uri="{FF2B5EF4-FFF2-40B4-BE49-F238E27FC236}">
                <a16:creationId xmlns:a16="http://schemas.microsoft.com/office/drawing/2014/main" id="{FE91DD45-D6DC-4B38-8C6A-5E65CCDFC5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03BFB6-BB60-451C-8E5D-EC6648D84C55}" type="slidenum">
              <a:rPr lang="en-US" altLang="en-US">
                <a:latin typeface="Arial" panose="020B0604020202020204" pitchFamily="34" charset="0"/>
              </a:rPr>
              <a:pPr>
                <a:spcBef>
                  <a:spcPct val="0"/>
                </a:spcBef>
              </a:pPr>
              <a:t>18</a:t>
            </a:fld>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550B0B65-9100-4415-BE3F-2C5C2AE7FD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E3A42358-4A57-4D57-A449-F5199FD9B4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So, we look at what the big risks are, and that’s where we start. (SKIM!!)</a:t>
            </a:r>
          </a:p>
        </p:txBody>
      </p:sp>
      <p:sp>
        <p:nvSpPr>
          <p:cNvPr id="51204" name="Slide Number Placeholder 3">
            <a:extLst>
              <a:ext uri="{FF2B5EF4-FFF2-40B4-BE49-F238E27FC236}">
                <a16:creationId xmlns:a16="http://schemas.microsoft.com/office/drawing/2014/main" id="{5DFA2360-51FA-46DD-9092-7E1DFFF940C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3A55DE6-50BA-459B-B14D-9DCAD4C74447}" type="slidenum">
              <a:rPr lang="en-US" altLang="en-US">
                <a:latin typeface="Arial" panose="020B0604020202020204" pitchFamily="34" charset="0"/>
              </a:rPr>
              <a:pPr>
                <a:spcBef>
                  <a:spcPct val="0"/>
                </a:spcBef>
              </a:pPr>
              <a:t>19</a:t>
            </a:fld>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DB53073-E2E5-42BA-90A1-BA9DF8D709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AD7E5597-E41C-4B00-8320-39BE882EAB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Most common cause of injury in children is motor vehicle accident. So, we’ll start with motor vehicle safety</a:t>
            </a:r>
          </a:p>
          <a:p>
            <a:pPr algn="ctr" eaLnBrk="1" hangingPunct="1"/>
            <a:endParaRPr lang="en-US" altLang="en-US"/>
          </a:p>
          <a:p>
            <a:pPr algn="ctr" eaLnBrk="1" hangingPunct="1"/>
            <a:r>
              <a:rPr lang="en-US" altLang="en-US"/>
              <a:t>Your child will ride in some type of child restraint until they are able to fit properly in a vehicle seat belt, which is generally when they are about 4’9” tall. (Children reach this height sometime between age 9 and age 13)</a:t>
            </a:r>
          </a:p>
          <a:p>
            <a:pPr algn="ctr" eaLnBrk="1" hangingPunct="1"/>
            <a:endParaRPr lang="en-US" altLang="en-US"/>
          </a:p>
          <a:p>
            <a:pPr algn="ctr" eaLnBrk="1" hangingPunct="1"/>
            <a:r>
              <a:rPr lang="en-US" altLang="en-US"/>
              <a:t>For the best protection, keep your child in each stage for </a:t>
            </a:r>
          </a:p>
          <a:p>
            <a:pPr algn="ctr" eaLnBrk="1" hangingPunct="1"/>
            <a:r>
              <a:rPr lang="en-US" altLang="en-US"/>
              <a:t>as long as possible before moving on to the next. </a:t>
            </a:r>
          </a:p>
          <a:p>
            <a:pPr algn="ctr" eaLnBrk="1" hangingPunct="1"/>
            <a:r>
              <a:rPr lang="en-US" altLang="en-US"/>
              <a:t>(as long as they fit in the seat height and weight wise, keep them in it, even if they’re past the typical age for that seat)</a:t>
            </a:r>
          </a:p>
        </p:txBody>
      </p:sp>
      <p:sp>
        <p:nvSpPr>
          <p:cNvPr id="53252" name="Slide Number Placeholder 3">
            <a:extLst>
              <a:ext uri="{FF2B5EF4-FFF2-40B4-BE49-F238E27FC236}">
                <a16:creationId xmlns:a16="http://schemas.microsoft.com/office/drawing/2014/main" id="{5A3F1E08-EC6D-45D6-A265-371E4455C0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29D198D-770A-4031-956D-EC4ACC9BB230}" type="slidenum">
              <a:rPr lang="en-US" altLang="en-US">
                <a:latin typeface="Arial" panose="020B0604020202020204" pitchFamily="34" charset="0"/>
              </a:rPr>
              <a:pPr>
                <a:spcBef>
                  <a:spcPct val="0"/>
                </a:spcBef>
              </a:pPr>
              <a:t>20</a:t>
            </a:fld>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BCE2333F-FD80-447C-8FB7-F861805BC8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a:extLst>
              <a:ext uri="{FF2B5EF4-FFF2-40B4-BE49-F238E27FC236}">
                <a16:creationId xmlns:a16="http://schemas.microsoft.com/office/drawing/2014/main" id="{37CF8BA1-9320-476D-ACD2-5D966ACA2811}"/>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a:defRPr/>
            </a:pPr>
            <a:r>
              <a:rPr lang="en-US" altLang="en-US"/>
              <a:t>Thousands of children are injured each year by being backed over, run over, trapped in cars, attempting to drive, or playing in or around cars. </a:t>
            </a:r>
          </a:p>
          <a:p>
            <a:pPr>
              <a:defRPr/>
            </a:pPr>
            <a:r>
              <a:rPr lang="en-US" altLang="en-US"/>
              <a:t>Half of backover injuries are to children 1-4 years old. Entrapment is especially of concern as children get older and more curious.</a:t>
            </a:r>
          </a:p>
          <a:p>
            <a:pPr>
              <a:defRPr/>
            </a:pPr>
            <a:endParaRPr lang="en-US" altLang="en-US" b="1">
              <a:solidFill>
                <a:srgbClr val="C00000"/>
              </a:solidFill>
            </a:endParaRPr>
          </a:p>
          <a:p>
            <a:pPr>
              <a:defRPr/>
            </a:pPr>
            <a:r>
              <a:rPr lang="en-US" altLang="en-US" b="1">
                <a:solidFill>
                  <a:srgbClr val="C00000"/>
                </a:solidFill>
              </a:rPr>
              <a:t>Prevention:</a:t>
            </a:r>
          </a:p>
          <a:p>
            <a:pPr>
              <a:buFontTx/>
              <a:buChar char="•"/>
              <a:defRPr/>
            </a:pPr>
            <a:r>
              <a:rPr lang="en-US" altLang="en-US"/>
              <a:t>  Don’t let children play in cars </a:t>
            </a:r>
            <a:r>
              <a:rPr lang="en-US" altLang="en-US" i="1"/>
              <a:t>--this includes letting your young child sit in your lap or “play driver” in the car and letting your child play around unbelted in the back seat – even while the car is sitting still in a parking lot</a:t>
            </a:r>
          </a:p>
          <a:p>
            <a:pPr>
              <a:buFontTx/>
              <a:buChar char="•"/>
              <a:defRPr/>
            </a:pPr>
            <a:r>
              <a:rPr lang="en-US" altLang="en-US"/>
              <a:t> Don’t let children play in parking lots or driveways – we want to set up the expectation that cars are not to be played around because they can move unexpectedly (or the unpredictable delivery truck can pull up in your driveway when least expected)  </a:t>
            </a:r>
          </a:p>
          <a:p>
            <a:pPr>
              <a:buFontTx/>
              <a:buChar char="•"/>
              <a:defRPr/>
            </a:pPr>
            <a:r>
              <a:rPr lang="en-US" altLang="en-US"/>
              <a:t>Always carry your child or hold your child’s hand </a:t>
            </a:r>
            <a:r>
              <a:rPr lang="en-US" altLang="en-US" i="1"/>
              <a:t>on sidewalks, driveways, or in parking lots. Be absolute about this rule… no exceptions</a:t>
            </a:r>
          </a:p>
          <a:p>
            <a:pPr>
              <a:buFontTx/>
              <a:buChar char="•"/>
              <a:defRPr/>
            </a:pPr>
            <a:r>
              <a:rPr lang="en-US" altLang="en-US"/>
              <a:t>  Escort child in and out of car – </a:t>
            </a:r>
            <a:r>
              <a:rPr lang="en-US" altLang="en-US" i="1"/>
              <a:t>don’t let children open doors or climb in/out of cars unless you are standing RIGHT there.</a:t>
            </a:r>
            <a:endParaRPr lang="en-US" altLang="en-US"/>
          </a:p>
          <a:p>
            <a:pPr>
              <a:buFontTx/>
              <a:buChar char="•"/>
              <a:defRPr/>
            </a:pPr>
            <a:r>
              <a:rPr lang="en-US" altLang="en-US"/>
              <a:t>  Walk all the way around your vehicle before getting in and check mirrors</a:t>
            </a:r>
          </a:p>
          <a:p>
            <a:pPr>
              <a:buFontTx/>
              <a:buChar char="•"/>
              <a:defRPr/>
            </a:pPr>
            <a:r>
              <a:rPr lang="en-US" altLang="en-US"/>
              <a:t> </a:t>
            </a:r>
            <a:r>
              <a:rPr lang="en-US" altLang="en-US" i="1"/>
              <a:t>Teach and model safe pedestrian habits, from early on! Use consistent language. (stop, look left, look right, look left, no cars coming, safe to cross!)</a:t>
            </a:r>
          </a:p>
          <a:p>
            <a:pPr>
              <a:defRPr/>
            </a:pPr>
            <a:endParaRPr lang="en-US" altLang="en-US"/>
          </a:p>
          <a:p>
            <a:pPr>
              <a:defRPr/>
            </a:pPr>
            <a:r>
              <a:rPr lang="en-US" altLang="en-US"/>
              <a:t>CAR SEATS OUTSIDE CAR:</a:t>
            </a:r>
          </a:p>
          <a:p>
            <a:pPr>
              <a:defRPr/>
            </a:pPr>
            <a:r>
              <a:rPr lang="en-US" altLang="en-US" b="1">
                <a:latin typeface="Verdana" panose="020B0604030504040204" pitchFamily="34" charset="0"/>
                <a:ea typeface="Verdana" panose="020B0604030504040204" pitchFamily="34" charset="0"/>
                <a:cs typeface="Verdana" panose="020B0604030504040204" pitchFamily="34" charset="0"/>
              </a:rPr>
              <a:t>Each year, 10,000 infants are brought to the ER for injuries received while in the car seat outside of the vehicle. </a:t>
            </a:r>
            <a:endParaRPr lang="en-US" altLang="en-US"/>
          </a:p>
          <a:p>
            <a:pPr>
              <a:defRPr/>
            </a:pPr>
            <a:r>
              <a:rPr lang="en-US" altLang="en-US" i="1"/>
              <a:t>The majority of these injuries were to the head and neck and </a:t>
            </a:r>
            <a:r>
              <a:rPr lang="en-US" altLang="en-US" b="1" i="1"/>
              <a:t>85%</a:t>
            </a:r>
            <a:r>
              <a:rPr lang="en-US" altLang="en-US" i="1"/>
              <a:t> were from falling - either the child falling from the car seat or the car seat falling and the child hitting something.</a:t>
            </a:r>
          </a:p>
          <a:p>
            <a:pPr>
              <a:defRPr/>
            </a:pPr>
            <a:endParaRPr lang="en-US" altLang="en-US" i="1"/>
          </a:p>
          <a:p>
            <a:pPr>
              <a:defRPr/>
            </a:pPr>
            <a:r>
              <a:rPr lang="en-US" altLang="en-US"/>
              <a:t>Note:</a:t>
            </a:r>
          </a:p>
          <a:p>
            <a:pPr>
              <a:buFontTx/>
              <a:buChar char="-"/>
              <a:defRPr/>
            </a:pPr>
            <a:r>
              <a:rPr lang="en-US" altLang="en-US"/>
              <a:t> Reason not to listen to old wives’ tale about putting car seat on the washing machine to soothe</a:t>
            </a:r>
          </a:p>
          <a:p>
            <a:pPr>
              <a:buFontTx/>
              <a:buChar char="-"/>
              <a:defRPr/>
            </a:pPr>
            <a:r>
              <a:rPr lang="en-US" altLang="en-US"/>
              <a:t> Potential dangers:</a:t>
            </a:r>
          </a:p>
          <a:p>
            <a:pPr>
              <a:buFontTx/>
              <a:buChar char="-"/>
              <a:defRPr/>
            </a:pPr>
            <a:r>
              <a:rPr lang="en-US" altLang="en-US"/>
              <a:t>  using on top of high chairs, strollers, shopping carts, counters, restaurant booths, tables, beds, sofas, etc.</a:t>
            </a:r>
          </a:p>
          <a:p>
            <a:pPr>
              <a:defRPr/>
            </a:pPr>
            <a:r>
              <a:rPr lang="en-US" altLang="en-US"/>
              <a:t>*most car seats do not permit use on top of shopping carts. Better to use other option (like a carrier or stroller) or put car seat in large part of shopping cart</a:t>
            </a:r>
          </a:p>
        </p:txBody>
      </p:sp>
      <p:sp>
        <p:nvSpPr>
          <p:cNvPr id="55300" name="Slide Number Placeholder 3">
            <a:extLst>
              <a:ext uri="{FF2B5EF4-FFF2-40B4-BE49-F238E27FC236}">
                <a16:creationId xmlns:a16="http://schemas.microsoft.com/office/drawing/2014/main" id="{B45911F9-7631-4EB3-A5CF-C8D8A20160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12F1C42-D105-4C19-A1CB-4470150E7CE7}" type="slidenum">
              <a:rPr lang="en-US" altLang="en-US">
                <a:latin typeface="Arial" panose="020B0604020202020204" pitchFamily="34" charset="0"/>
              </a:rPr>
              <a:pPr>
                <a:spcBef>
                  <a:spcPct val="0"/>
                </a:spcBef>
              </a:pPr>
              <a:t>21</a:t>
            </a:fld>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FE8E720-7259-4874-B5C0-71F4B10E03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98C5F794-C165-49F8-BEC1-7C8BF9B70F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we talk drowning prevention, we’re not just talking about swimming pools and lakes. We also mean protecting your kids in the bath tub and from unexpected drowning risks like toilets, coolers full of melted ice, and buckets.</a:t>
            </a:r>
          </a:p>
        </p:txBody>
      </p:sp>
      <p:sp>
        <p:nvSpPr>
          <p:cNvPr id="57348" name="Slide Number Placeholder 3">
            <a:extLst>
              <a:ext uri="{FF2B5EF4-FFF2-40B4-BE49-F238E27FC236}">
                <a16:creationId xmlns:a16="http://schemas.microsoft.com/office/drawing/2014/main" id="{7C64BF17-D30D-43D6-90F9-C9D5409371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418089B-29E5-4F81-BAD3-62E576DBCA66}" type="slidenum">
              <a:rPr lang="en-US" altLang="en-US">
                <a:latin typeface="Arial" panose="020B0604020202020204" pitchFamily="34" charset="0"/>
              </a:rPr>
              <a:pPr>
                <a:spcBef>
                  <a:spcPct val="0"/>
                </a:spcBef>
              </a:pPr>
              <a:t>22</a:t>
            </a:fld>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81EB0A93-DBD9-4AE3-A6A6-8E5608F565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937331C-49BC-4A75-9307-52C80D246009}" type="slidenum">
              <a:rPr lang="en-US" altLang="en-US">
                <a:latin typeface="Arial" panose="020B0604020202020204" pitchFamily="34" charset="0"/>
              </a:rPr>
              <a:pPr>
                <a:spcBef>
                  <a:spcPct val="0"/>
                </a:spcBef>
              </a:pPr>
              <a:t>23</a:t>
            </a:fld>
            <a:endParaRPr lang="en-US" altLang="en-US">
              <a:latin typeface="Arial" panose="020B0604020202020204" pitchFamily="34" charset="0"/>
            </a:endParaRPr>
          </a:p>
        </p:txBody>
      </p:sp>
      <p:sp>
        <p:nvSpPr>
          <p:cNvPr id="59395" name="Rectangle 2">
            <a:extLst>
              <a:ext uri="{FF2B5EF4-FFF2-40B4-BE49-F238E27FC236}">
                <a16:creationId xmlns:a16="http://schemas.microsoft.com/office/drawing/2014/main" id="{F4CB0E40-BBBF-4DF9-A7A5-C8E2782FEB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a:extLst>
              <a:ext uri="{FF2B5EF4-FFF2-40B4-BE49-F238E27FC236}">
                <a16:creationId xmlns:a16="http://schemas.microsoft.com/office/drawing/2014/main" id="{B9467936-0739-4504-AD49-C81A9AE12A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a:t>*** each of the steps flies in for emphasis. Do one at a time ***</a:t>
            </a:r>
          </a:p>
          <a:p>
            <a:pPr eaLnBrk="1" hangingPunct="1">
              <a:lnSpc>
                <a:spcPct val="90000"/>
              </a:lnSpc>
              <a:spcBef>
                <a:spcPct val="0"/>
              </a:spcBef>
            </a:pPr>
            <a:r>
              <a:rPr lang="en-US" altLang="en-US"/>
              <a:t>Say- we’ll talk more about and practice CPR later in class, but this is a brief overview</a:t>
            </a:r>
          </a:p>
          <a:p>
            <a:pPr eaLnBrk="1" hangingPunct="1">
              <a:lnSpc>
                <a:spcPct val="90000"/>
              </a:lnSpc>
              <a:spcBef>
                <a:spcPct val="0"/>
              </a:spcBef>
            </a:pPr>
            <a:r>
              <a:rPr lang="en-US" altLang="en-US"/>
              <a:t>ABC’s stands for Airway, Breathing, and Circulation.</a:t>
            </a:r>
          </a:p>
          <a:p>
            <a:pPr eaLnBrk="1" hangingPunct="1">
              <a:lnSpc>
                <a:spcPct val="90000"/>
              </a:lnSpc>
              <a:spcBef>
                <a:spcPct val="0"/>
              </a:spcBef>
            </a:pPr>
            <a:r>
              <a:rPr lang="en-US" altLang="en-US"/>
              <a:t>Airway reminds us to check if their airway is clear, and ensure that they are in a position where it’s easy for them to breathe. Breathing reminds us to check for breathing: watch their chest to see if it is rising and falling. Circulation reminds us to determine if they have circulation. We used to recommend that people check for pulse, but it may be hard for laypeople to quickly find the pulse, so for now, to watch for circulation, let’s just think about: is child coughing, breathing, or moving?</a:t>
            </a:r>
          </a:p>
          <a:p>
            <a:pPr eaLnBrk="1" hangingPunct="1">
              <a:lnSpc>
                <a:spcPct val="90000"/>
              </a:lnSpc>
              <a:spcBef>
                <a:spcPct val="0"/>
              </a:spcBef>
            </a:pPr>
            <a:r>
              <a:rPr lang="en-US" altLang="en-US"/>
              <a:t>If not, check for pulse. If it is easy to find the pulse, do rescue breathing.</a:t>
            </a:r>
          </a:p>
          <a:p>
            <a:pPr eaLnBrk="1" hangingPunct="1">
              <a:lnSpc>
                <a:spcPct val="90000"/>
              </a:lnSpc>
              <a:spcBef>
                <a:spcPct val="0"/>
              </a:spcBef>
            </a:pPr>
            <a:r>
              <a:rPr lang="en-US" altLang="en-US"/>
              <a:t>If you can’t find a pulse, or are unsure about the pulse—go ahead and begin CPR</a:t>
            </a:r>
          </a:p>
          <a:p>
            <a:pPr eaLnBrk="1" hangingPunct="1">
              <a:lnSpc>
                <a:spcPct val="90000"/>
              </a:lnSpc>
              <a:spcBef>
                <a:spcPct val="0"/>
              </a:spcBef>
            </a:pPr>
            <a:endParaRPr lang="en-US" altLang="en-US"/>
          </a:p>
          <a:p>
            <a:pPr eaLnBrk="1" hangingPunct="1">
              <a:lnSpc>
                <a:spcPct val="90000"/>
              </a:lnSpc>
              <a:spcBef>
                <a:spcPct val="0"/>
              </a:spcBef>
            </a:pPr>
            <a:r>
              <a:rPr lang="en-US" altLang="en-US"/>
              <a:t>In case of drowning, watch out for vomiting—victim is likely to have swallowed large amounts of H</a:t>
            </a:r>
            <a:r>
              <a:rPr lang="en-US" altLang="en-US" baseline="-25000"/>
              <a:t>2</a:t>
            </a:r>
            <a:r>
              <a:rPr lang="en-US" altLang="en-US"/>
              <a:t>O.</a:t>
            </a:r>
            <a:br>
              <a:rPr lang="en-US" altLang="en-US"/>
            </a:br>
            <a:r>
              <a:rPr lang="en-US" altLang="en-US"/>
              <a:t>	Turn head, clear mouth and resume CPR</a:t>
            </a:r>
          </a:p>
          <a:p>
            <a:pPr eaLnBrk="1" hangingPunct="1">
              <a:lnSpc>
                <a:spcPct val="90000"/>
              </a:lnSpc>
              <a:spcBef>
                <a:spcPct val="0"/>
              </a:spcBef>
            </a:pPr>
            <a:r>
              <a:rPr lang="en-US" altLang="en-US"/>
              <a:t>Do not try to remove water from lungs.</a:t>
            </a:r>
          </a:p>
          <a:p>
            <a:pPr eaLnBrk="1" hangingPunct="1">
              <a:lnSpc>
                <a:spcPct val="90000"/>
              </a:lnSpc>
              <a:spcBef>
                <a:spcPct val="0"/>
              </a:spcBef>
            </a:pPr>
            <a:r>
              <a:rPr lang="en-US" altLang="en-US"/>
              <a:t>Do not give up: Hypothermia and the diving reflex (causes blood to shunt from fingers toes etc to vital organs when submersion occurs) lead to survival even with long submersion.</a:t>
            </a:r>
          </a:p>
          <a:p>
            <a:pPr eaLnBrk="1" hangingPunct="1">
              <a:lnSpc>
                <a:spcPct val="90000"/>
              </a:lnSpc>
              <a:spcBef>
                <a:spcPct val="0"/>
              </a:spcBef>
            </a:pPr>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625842B6-6344-4EBD-90CA-FD88B4E48C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66136AD8-218B-49FE-BEFB-F10E66EEF7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Never smoke inside</a:t>
            </a:r>
          </a:p>
          <a:p>
            <a:pPr marL="342900" indent="-342900">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Matches out of sight &amp; reach</a:t>
            </a:r>
          </a:p>
          <a:p>
            <a:pPr marL="342900" indent="-342900">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Smoke / carbon monoxide detectors </a:t>
            </a:r>
          </a:p>
          <a:p>
            <a:pPr marL="342900" indent="-342900">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Fire extinguishers</a:t>
            </a:r>
          </a:p>
          <a:p>
            <a:pPr marL="2057400" lvl="4" indent="-228600" eaLnBrk="1" hangingPunct="1">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Gate wood stoves, heaters, </a:t>
            </a:r>
            <a:br>
              <a:rPr lang="en-US" altLang="en-US" sz="1400">
                <a:latin typeface="Verdana" panose="020B0604030504040204" pitchFamily="34" charset="0"/>
                <a:ea typeface="Verdana" panose="020B0604030504040204" pitchFamily="34" charset="0"/>
                <a:cs typeface="Verdana" panose="020B0604030504040204" pitchFamily="34" charset="0"/>
              </a:rPr>
            </a:br>
            <a:r>
              <a:rPr lang="en-US" altLang="en-US" sz="1400">
                <a:latin typeface="Verdana" panose="020B0604030504040204" pitchFamily="34" charset="0"/>
                <a:ea typeface="Verdana" panose="020B0604030504040204" pitchFamily="34" charset="0"/>
                <a:cs typeface="Verdana" panose="020B0604030504040204" pitchFamily="34" charset="0"/>
              </a:rPr>
              <a:t>use screens on fireplace</a:t>
            </a:r>
          </a:p>
          <a:p>
            <a:pPr marL="2057400" lvl="4" indent="-228600" eaLnBrk="1" hangingPunct="1">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Don’t hold child while cooking, eating hot foods, or drinking hot drinks</a:t>
            </a:r>
          </a:p>
          <a:p>
            <a:pPr marL="2057400" lvl="4" indent="-228600" eaLnBrk="1" hangingPunct="1">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Use back burners – pot handles pointing in</a:t>
            </a:r>
          </a:p>
          <a:p>
            <a:pPr marL="2057400" lvl="4" indent="-228600" eaLnBrk="1" hangingPunct="1">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Water heater temp down to 120° F</a:t>
            </a:r>
          </a:p>
          <a:p>
            <a:pPr marL="2057400" lvl="4" indent="-228600" eaLnBrk="1" hangingPunct="1">
              <a:lnSpc>
                <a:spcPct val="80000"/>
              </a:lnSpc>
              <a:spcBef>
                <a:spcPct val="20000"/>
              </a:spcBef>
              <a:buFontTx/>
              <a:buChar char="•"/>
            </a:pPr>
            <a:r>
              <a:rPr lang="en-US" altLang="en-US" sz="1400">
                <a:latin typeface="Verdana" panose="020B0604030504040204" pitchFamily="34" charset="0"/>
                <a:ea typeface="Verdana" panose="020B0604030504040204" pitchFamily="34" charset="0"/>
                <a:cs typeface="Verdana" panose="020B0604030504040204" pitchFamily="34" charset="0"/>
              </a:rPr>
              <a:t>Outlet covers, cords out of child’s reach</a:t>
            </a:r>
            <a:endParaRPr lang="en-US" altLang="en-US" sz="1400"/>
          </a:p>
          <a:p>
            <a:pPr marL="2057400" lvl="4" indent="-228600" eaLnBrk="1" hangingPunct="1">
              <a:lnSpc>
                <a:spcPct val="80000"/>
              </a:lnSpc>
              <a:spcBef>
                <a:spcPct val="20000"/>
              </a:spcBef>
              <a:buFontTx/>
              <a:buChar char="•"/>
            </a:pPr>
            <a:endParaRPr lang="en-US" altLang="en-US" sz="1400">
              <a:latin typeface="Verdana" panose="020B0604030504040204" pitchFamily="34" charset="0"/>
              <a:ea typeface="Verdana" panose="020B0604030504040204" pitchFamily="34" charset="0"/>
              <a:cs typeface="Verdana" panose="020B0604030504040204" pitchFamily="34" charset="0"/>
            </a:endParaRPr>
          </a:p>
          <a:p>
            <a:pPr marL="342900" indent="-342900">
              <a:lnSpc>
                <a:spcPct val="80000"/>
              </a:lnSpc>
            </a:pPr>
            <a:endParaRPr lang="en-US" altLang="en-US" sz="800"/>
          </a:p>
        </p:txBody>
      </p:sp>
      <p:sp>
        <p:nvSpPr>
          <p:cNvPr id="61444" name="Slide Number Placeholder 3">
            <a:extLst>
              <a:ext uri="{FF2B5EF4-FFF2-40B4-BE49-F238E27FC236}">
                <a16:creationId xmlns:a16="http://schemas.microsoft.com/office/drawing/2014/main" id="{025D9639-3EE5-4E65-8DC4-7B197090D0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91213CC-A1AA-45DB-9511-E22B8AA07485}" type="slidenum">
              <a:rPr lang="en-US" altLang="en-US">
                <a:latin typeface="Arial" panose="020B0604020202020204" pitchFamily="34" charset="0"/>
              </a:rPr>
              <a:pPr>
                <a:spcBef>
                  <a:spcPct val="0"/>
                </a:spcBef>
              </a:pPr>
              <a:t>24</a:t>
            </a:fld>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B9E7BED9-7DA1-47B7-B641-F382F4A5A4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9EACBE-8B41-4DBF-BB20-1D27057B4407}" type="slidenum">
              <a:rPr lang="en-US" altLang="en-US">
                <a:latin typeface="Arial" panose="020B0604020202020204" pitchFamily="34" charset="0"/>
              </a:rPr>
              <a:pPr>
                <a:spcBef>
                  <a:spcPct val="0"/>
                </a:spcBef>
              </a:pPr>
              <a:t>25</a:t>
            </a:fld>
            <a:endParaRPr lang="en-US" altLang="en-US">
              <a:latin typeface="Arial" panose="020B0604020202020204" pitchFamily="34" charset="0"/>
            </a:endParaRPr>
          </a:p>
        </p:txBody>
      </p:sp>
      <p:sp>
        <p:nvSpPr>
          <p:cNvPr id="63491" name="Rectangle 2">
            <a:extLst>
              <a:ext uri="{FF2B5EF4-FFF2-40B4-BE49-F238E27FC236}">
                <a16:creationId xmlns:a16="http://schemas.microsoft.com/office/drawing/2014/main" id="{0BB75238-0519-40FB-A287-1E73E5BE841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a:extLst>
              <a:ext uri="{FF2B5EF4-FFF2-40B4-BE49-F238E27FC236}">
                <a16:creationId xmlns:a16="http://schemas.microsoft.com/office/drawing/2014/main" id="{F40ACFD6-82CD-40EA-9486-20E0436369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Call 911 if there’s a burn larger than child’s hand print, or severe burns on hands, face, or genitals.</a:t>
            </a:r>
          </a:p>
          <a:p>
            <a:pPr eaLnBrk="1" hangingPunct="1">
              <a:spcBef>
                <a:spcPct val="0"/>
              </a:spcBef>
            </a:pPr>
            <a:endParaRPr lang="en-US" altLang="en-US" i="1"/>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308732C0-996A-4F5F-98E7-40F85A6F4C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097D10A-1AE8-4833-B4C7-46E850548298}"/>
              </a:ext>
            </a:extLst>
          </p:cNvPr>
          <p:cNvSpPr>
            <a:spLocks noGrp="1"/>
          </p:cNvSpPr>
          <p:nvPr>
            <p:ph type="body" idx="1"/>
          </p:nvPr>
        </p:nvSpPr>
        <p:spPr/>
        <p:txBody>
          <a:bodyPr>
            <a:normAutofit fontScale="70000" lnSpcReduction="20000"/>
          </a:bodyPr>
          <a:lstStyle/>
          <a:p>
            <a:pPr lvl="1" eaLnBrk="1" hangingPunct="1">
              <a:lnSpc>
                <a:spcPct val="150000"/>
              </a:lnSpc>
              <a:spcBef>
                <a:spcPct val="0"/>
              </a:spcBef>
              <a:buFont typeface="Arial" panose="020B0604020202020204" pitchFamily="34" charset="0"/>
              <a:buChar char="•"/>
              <a:defRPr/>
            </a:pPr>
            <a:r>
              <a:rPr lang="en-US" altLang="en-US" sz="2800" dirty="0">
                <a:latin typeface="Verdana" panose="020B0604030504040204" pitchFamily="34" charset="0"/>
              </a:rPr>
              <a:t>Playground: teach safe behavior, supervise</a:t>
            </a:r>
          </a:p>
          <a:p>
            <a:pPr lvl="1" eaLnBrk="1" hangingPunct="1">
              <a:lnSpc>
                <a:spcPct val="150000"/>
              </a:lnSpc>
              <a:spcBef>
                <a:spcPct val="0"/>
              </a:spcBef>
              <a:buFont typeface="Arial" panose="020B0604020202020204" pitchFamily="34" charset="0"/>
              <a:buChar char="•"/>
              <a:defRPr/>
            </a:pPr>
            <a:r>
              <a:rPr lang="en-US" altLang="en-US" sz="2800" dirty="0">
                <a:latin typeface="Verdana" panose="020B0604030504040204" pitchFamily="34" charset="0"/>
              </a:rPr>
              <a:t>Stairs: Teach safe stair use</a:t>
            </a:r>
          </a:p>
          <a:p>
            <a:pPr lvl="1" eaLnBrk="1" hangingPunct="1">
              <a:lnSpc>
                <a:spcPct val="150000"/>
              </a:lnSpc>
              <a:spcBef>
                <a:spcPct val="0"/>
              </a:spcBef>
              <a:buFont typeface="Arial" panose="020B0604020202020204" pitchFamily="34" charset="0"/>
              <a:buChar char="•"/>
              <a:defRPr/>
            </a:pPr>
            <a:r>
              <a:rPr lang="en-US" altLang="en-US" sz="2800" dirty="0">
                <a:latin typeface="Verdana" panose="020B0604030504040204" pitchFamily="34" charset="0"/>
              </a:rPr>
              <a:t>Avoid climbable furniture near windows; use window guards; check balcony railings</a:t>
            </a:r>
          </a:p>
          <a:p>
            <a:pPr lvl="1" eaLnBrk="1" hangingPunct="1">
              <a:lnSpc>
                <a:spcPct val="150000"/>
              </a:lnSpc>
              <a:spcBef>
                <a:spcPct val="0"/>
              </a:spcBef>
              <a:buFont typeface="Arial" panose="020B0604020202020204" pitchFamily="34" charset="0"/>
              <a:buChar char="•"/>
              <a:defRPr/>
            </a:pPr>
            <a:r>
              <a:rPr lang="en-US" altLang="en-US" sz="2800" dirty="0">
                <a:latin typeface="Verdana" panose="020B0604030504040204" pitchFamily="34" charset="0"/>
              </a:rPr>
              <a:t>Don’t allow child to climb on furniture</a:t>
            </a:r>
          </a:p>
          <a:p>
            <a:pPr lvl="1" eaLnBrk="1" hangingPunct="1">
              <a:lnSpc>
                <a:spcPct val="150000"/>
              </a:lnSpc>
              <a:spcBef>
                <a:spcPct val="0"/>
              </a:spcBef>
              <a:buFont typeface="Arial" panose="020B0604020202020204" pitchFamily="34" charset="0"/>
              <a:buChar char="•"/>
              <a:defRPr/>
            </a:pPr>
            <a:r>
              <a:rPr lang="en-US" altLang="en-US" sz="2800" dirty="0">
                <a:latin typeface="Verdana" panose="020B0604030504040204" pitchFamily="34" charset="0"/>
              </a:rPr>
              <a:t>Don’t put objects of desire on high shelves. </a:t>
            </a:r>
            <a:endParaRPr lang="en-US" altLang="en-US" sz="2800" dirty="0">
              <a:latin typeface="Arial" panose="020B0604020202020204" pitchFamily="34" charset="0"/>
            </a:endParaRPr>
          </a:p>
          <a:p>
            <a:pPr>
              <a:defRPr/>
            </a:pPr>
            <a:endParaRPr lang="en-US" dirty="0"/>
          </a:p>
        </p:txBody>
      </p:sp>
      <p:sp>
        <p:nvSpPr>
          <p:cNvPr id="65540" name="Slide Number Placeholder 3">
            <a:extLst>
              <a:ext uri="{FF2B5EF4-FFF2-40B4-BE49-F238E27FC236}">
                <a16:creationId xmlns:a16="http://schemas.microsoft.com/office/drawing/2014/main" id="{2A5EC865-4044-4CC9-850C-645E94014C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0C5E7D-D43B-4482-84B9-4E476A0F3A1A}" type="slidenum">
              <a:rPr lang="en-US" altLang="en-US"/>
              <a:pPr/>
              <a:t>26</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18D52A41-FF38-405C-8B76-272EA83A6D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626EBC5-B92D-4D4F-A6AE-3F5AC86C8E0A}"/>
              </a:ext>
            </a:extLst>
          </p:cNvPr>
          <p:cNvSpPr>
            <a:spLocks noGrp="1"/>
          </p:cNvSpPr>
          <p:nvPr>
            <p:ph type="body" idx="1"/>
          </p:nvPr>
        </p:nvSpPr>
        <p:spPr/>
        <p:txBody>
          <a:bodyPr>
            <a:normAutofit fontScale="92500" lnSpcReduction="20000"/>
          </a:bodyPr>
          <a:lstStyle/>
          <a:p>
            <a:pPr>
              <a:defRPr/>
            </a:pPr>
            <a:r>
              <a:rPr lang="en-US" b="1" i="1" dirty="0"/>
              <a:t>Approximately 60% of unintentional nonfatal injuries seen in the ER in children under 1 year old are from falls.</a:t>
            </a:r>
          </a:p>
          <a:p>
            <a:pPr>
              <a:defRPr/>
            </a:pPr>
            <a:endParaRPr lang="en-US" dirty="0"/>
          </a:p>
          <a:p>
            <a:pPr>
              <a:defRPr/>
            </a:pPr>
            <a:r>
              <a:rPr lang="en-US" dirty="0"/>
              <a:t>Securing Furniture:  earthquake retrofit kits work well. Also secure TVs or anything else that is heavy and freestanding that child could pull up on.</a:t>
            </a:r>
          </a:p>
          <a:p>
            <a:pPr>
              <a:defRPr/>
            </a:pPr>
            <a:r>
              <a:rPr lang="en-US" dirty="0"/>
              <a:t>Window guards:  make sure they’re easy to open in case of fire. Window locks are another option.</a:t>
            </a:r>
          </a:p>
          <a:p>
            <a:pPr eaLnBrk="1" hangingPunct="1">
              <a:spcBef>
                <a:spcPct val="0"/>
              </a:spcBef>
              <a:defRPr/>
            </a:pPr>
            <a:endParaRPr lang="en-US" dirty="0">
              <a:cs typeface="Times New Roman" pitchFamily="18" charset="0"/>
            </a:endParaRPr>
          </a:p>
          <a:p>
            <a:pPr eaLnBrk="1" hangingPunct="1">
              <a:spcBef>
                <a:spcPct val="0"/>
              </a:spcBef>
              <a:defRPr/>
            </a:pPr>
            <a:r>
              <a:rPr lang="en-US" dirty="0">
                <a:cs typeface="Times New Roman" pitchFamily="18" charset="0"/>
              </a:rPr>
              <a:t>When baby can climb: </a:t>
            </a:r>
            <a:r>
              <a:rPr lang="en-US" dirty="0"/>
              <a:t>Don’t put toys and interesting objects in places baby could climb to reach. They may tempt baby to climb.</a:t>
            </a:r>
          </a:p>
          <a:p>
            <a:pPr eaLnBrk="1" hangingPunct="1">
              <a:spcBef>
                <a:spcPct val="0"/>
              </a:spcBef>
              <a:defRPr/>
            </a:pPr>
            <a:r>
              <a:rPr lang="en-US" dirty="0">
                <a:cs typeface="Times New Roman" pitchFamily="18" charset="0"/>
              </a:rPr>
              <a:t>Strap down furniture (bookcases) so they don’t tip over when baby climbs, or in earthquake. Strap down TV so baby can’t pull it over on himself.</a:t>
            </a:r>
          </a:p>
          <a:p>
            <a:pPr eaLnBrk="1" hangingPunct="1">
              <a:spcBef>
                <a:spcPct val="0"/>
              </a:spcBef>
              <a:defRPr/>
            </a:pPr>
            <a:endParaRPr lang="en-US" dirty="0"/>
          </a:p>
          <a:p>
            <a:pPr eaLnBrk="1" hangingPunct="1">
              <a:spcBef>
                <a:spcPct val="0"/>
              </a:spcBef>
              <a:defRPr/>
            </a:pPr>
            <a:r>
              <a:rPr lang="en-US" dirty="0"/>
              <a:t>Use baby gates on stairs, and always remember to close them!! (Most dangerous situation is when a baby is used to there being a baby gate, and one day discovers that it’s open, and decides to explore this new situation.</a:t>
            </a:r>
          </a:p>
          <a:p>
            <a:pPr eaLnBrk="1" hangingPunct="1">
              <a:spcBef>
                <a:spcPct val="0"/>
              </a:spcBef>
              <a:defRPr/>
            </a:pPr>
            <a:endParaRPr lang="en-US" dirty="0"/>
          </a:p>
          <a:p>
            <a:pPr eaLnBrk="1" hangingPunct="1">
              <a:spcBef>
                <a:spcPct val="0"/>
              </a:spcBef>
              <a:defRPr/>
            </a:pPr>
            <a:r>
              <a:rPr lang="en-US" dirty="0">
                <a:cs typeface="Times New Roman" pitchFamily="18" charset="0"/>
              </a:rPr>
              <a:t>Install window guards or window locks - </a:t>
            </a:r>
            <a:r>
              <a:rPr lang="en-US" dirty="0"/>
              <a:t>Never depend on screens to keep children from falling out of windows. </a:t>
            </a:r>
          </a:p>
          <a:p>
            <a:pPr eaLnBrk="1" hangingPunct="1">
              <a:spcBef>
                <a:spcPct val="0"/>
              </a:spcBef>
              <a:defRPr/>
            </a:pPr>
            <a:r>
              <a:rPr lang="en-US" dirty="0">
                <a:cs typeface="Times New Roman" pitchFamily="18" charset="0"/>
              </a:rPr>
              <a:t>Check to be certain deck railing meet code (can’t fit a coke can between the railings)</a:t>
            </a:r>
          </a:p>
          <a:p>
            <a:pPr>
              <a:defRPr/>
            </a:pPr>
            <a:endParaRPr lang="en-US" dirty="0"/>
          </a:p>
          <a:p>
            <a:pPr>
              <a:defRPr/>
            </a:pPr>
            <a:r>
              <a:rPr lang="en-US" sz="1400" b="1" u="sng" dirty="0"/>
              <a:t>Model Safe Behavior</a:t>
            </a:r>
          </a:p>
          <a:p>
            <a:pPr>
              <a:defRPr/>
            </a:pPr>
            <a:r>
              <a:rPr lang="en-US" sz="1400" b="1" dirty="0"/>
              <a:t>	  </a:t>
            </a:r>
            <a:r>
              <a:rPr lang="en-US" dirty="0"/>
              <a:t>Do not climb to reach things in front of your child</a:t>
            </a:r>
          </a:p>
          <a:p>
            <a:pPr>
              <a:defRPr/>
            </a:pPr>
            <a:r>
              <a:rPr lang="en-US" dirty="0"/>
              <a:t>	  Use hand rails and do not skip steps on the stairs</a:t>
            </a:r>
          </a:p>
          <a:p>
            <a:pPr>
              <a:defRPr/>
            </a:pPr>
            <a:r>
              <a:rPr lang="en-US" dirty="0"/>
              <a:t>	  Do not store, move, or hide items of interest on raised surfaces</a:t>
            </a:r>
          </a:p>
          <a:p>
            <a:pPr>
              <a:defRPr/>
            </a:pPr>
            <a:endParaRPr lang="en-US" dirty="0"/>
          </a:p>
        </p:txBody>
      </p:sp>
      <p:sp>
        <p:nvSpPr>
          <p:cNvPr id="67588" name="Slide Number Placeholder 3">
            <a:extLst>
              <a:ext uri="{FF2B5EF4-FFF2-40B4-BE49-F238E27FC236}">
                <a16:creationId xmlns:a16="http://schemas.microsoft.com/office/drawing/2014/main" id="{FD0A577E-2F89-4657-82C0-990073453D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7B6AC2C-C2C2-4C2B-92B7-A4CDE4FF6D1D}" type="slidenum">
              <a:rPr lang="en-US" altLang="en-US">
                <a:latin typeface="Arial" panose="020B0604020202020204" pitchFamily="34" charset="0"/>
              </a:rPr>
              <a:pPr>
                <a:spcBef>
                  <a:spcPct val="0"/>
                </a:spcBef>
              </a:pPr>
              <a:t>27</a:t>
            </a:fld>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73D8F2D0-3561-476B-A7F0-B6A70BC379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13EDD0B-1205-45C2-8449-EB1DB2BCD926}" type="slidenum">
              <a:rPr lang="en-US" altLang="en-US">
                <a:latin typeface="Arial" panose="020B0604020202020204" pitchFamily="34" charset="0"/>
              </a:rPr>
              <a:pPr>
                <a:spcBef>
                  <a:spcPct val="0"/>
                </a:spcBef>
              </a:pPr>
              <a:t>28</a:t>
            </a:fld>
            <a:endParaRPr lang="en-US" altLang="en-US">
              <a:latin typeface="Arial" panose="020B0604020202020204" pitchFamily="34" charset="0"/>
            </a:endParaRPr>
          </a:p>
        </p:txBody>
      </p:sp>
      <p:sp>
        <p:nvSpPr>
          <p:cNvPr id="69635" name="Rectangle 2">
            <a:extLst>
              <a:ext uri="{FF2B5EF4-FFF2-40B4-BE49-F238E27FC236}">
                <a16:creationId xmlns:a16="http://schemas.microsoft.com/office/drawing/2014/main" id="{352B6EAD-C6EC-4801-B770-08E5CD89D7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a:extLst>
              <a:ext uri="{FF2B5EF4-FFF2-40B4-BE49-F238E27FC236}">
                <a16:creationId xmlns:a16="http://schemas.microsoft.com/office/drawing/2014/main" id="{E58EAA67-E88C-42A9-8D1C-3949DEF88D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 matter what you do to prevent falls, there will be times where your child falls and is bruised, or falls and cuts himself.</a:t>
            </a:r>
          </a:p>
          <a:p>
            <a:pPr eaLnBrk="1" hangingPunct="1">
              <a:spcBef>
                <a:spcPct val="0"/>
              </a:spcBef>
            </a:pPr>
            <a:r>
              <a:rPr lang="en-US" altLang="en-US"/>
              <a:t>Severe falls – if child not moving or loses consciousness, don’t move – assess first; do CPR if needed; call 9-11 if needed</a:t>
            </a:r>
          </a:p>
          <a:p>
            <a:pPr eaLnBrk="1" hangingPunct="1">
              <a:spcBef>
                <a:spcPct val="0"/>
              </a:spcBef>
            </a:pPr>
            <a:r>
              <a:rPr lang="en-US" altLang="en-US"/>
              <a:t>Bleeding – if hasn’t stopped bleeding after 10 minutes of pressure and has two edges you can’t keep together, need stitches.</a:t>
            </a:r>
          </a:p>
          <a:p>
            <a:pPr eaLnBrk="1" hangingPunct="1">
              <a:spcBef>
                <a:spcPct val="0"/>
              </a:spcBef>
            </a:pPr>
            <a:endParaRPr lang="en-US" altLang="en-US"/>
          </a:p>
          <a:p>
            <a:pPr eaLnBrk="1" hangingPunct="1">
              <a:spcBef>
                <a:spcPct val="0"/>
              </a:spcBef>
            </a:pPr>
            <a:r>
              <a:rPr lang="en-US" altLang="en-US"/>
              <a:t>For Bleeding: if it hasn’t stopped within ten minutes of applying pressure, call doctor. If edges of cut are jagged, and can’t be brought together, stitches may be necessary.</a:t>
            </a:r>
          </a:p>
          <a:p>
            <a:pPr eaLnBrk="1" hangingPunct="1">
              <a:spcBef>
                <a:spcPct val="0"/>
              </a:spcBef>
            </a:pPr>
            <a:r>
              <a:rPr lang="en-US" altLang="en-US"/>
              <a:t>Ice packs: don’t apply ice directly to bare skin, as this can damage tissue. Wrap in a washcloth or cloth napkin. Many parents keep a special ice pack in the freezer for bruises: they may wrap it in a special washcloth, or have a boo-boo bunny shaped cloth or some such thing which could reassure a hurting child.</a:t>
            </a:r>
          </a:p>
          <a:p>
            <a:pPr eaLnBrk="1" hangingPunct="1">
              <a:spcBef>
                <a:spcPct val="0"/>
              </a:spcBef>
            </a:pPr>
            <a:endParaRPr lang="en-US" altLang="en-US"/>
          </a:p>
          <a:p>
            <a:pPr eaLnBrk="1" hangingPunct="1">
              <a:spcBef>
                <a:spcPct val="0"/>
              </a:spcBef>
            </a:pPr>
            <a:r>
              <a:rPr lang="en-US" altLang="en-US"/>
              <a:t>Have them take our the </a:t>
            </a:r>
            <a:r>
              <a:rPr lang="en-US" altLang="en-US" u="sng"/>
              <a:t>red book on treating childhood emergencies and illnesses. </a:t>
            </a:r>
          </a:p>
          <a:p>
            <a:pPr eaLnBrk="1" hangingPunct="1">
              <a:spcBef>
                <a:spcPct val="0"/>
              </a:spcBef>
            </a:pPr>
            <a:r>
              <a:rPr lang="en-US" altLang="en-US"/>
              <a:t>Have them turn to the table of contents and review briefly what information is covered in the booklet.</a:t>
            </a:r>
          </a:p>
          <a:p>
            <a:pPr eaLnBrk="1" hangingPunct="1">
              <a:spcBef>
                <a:spcPct val="0"/>
              </a:spcBef>
            </a:pPr>
            <a:endParaRPr lang="en-US" altLang="en-US"/>
          </a:p>
          <a:p>
            <a:pPr eaLnBrk="1" hangingPunct="1">
              <a:spcBef>
                <a:spcPct val="0"/>
              </a:spcBef>
            </a:pP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EDDB32B1-A6A0-4883-9630-D477342C3F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7AEA09-2157-4733-A441-5FF9CAC4406C}" type="slidenum">
              <a:rPr lang="en-US" altLang="en-US">
                <a:latin typeface="Arial" panose="020B0604020202020204" pitchFamily="34" charset="0"/>
              </a:rPr>
              <a:pPr>
                <a:spcBef>
                  <a:spcPct val="0"/>
                </a:spcBef>
              </a:pPr>
              <a:t>29</a:t>
            </a:fld>
            <a:endParaRPr lang="en-US" altLang="en-US">
              <a:latin typeface="Arial" panose="020B0604020202020204" pitchFamily="34" charset="0"/>
            </a:endParaRPr>
          </a:p>
        </p:txBody>
      </p:sp>
      <p:sp>
        <p:nvSpPr>
          <p:cNvPr id="71683" name="Rectangle 2">
            <a:extLst>
              <a:ext uri="{FF2B5EF4-FFF2-40B4-BE49-F238E27FC236}">
                <a16:creationId xmlns:a16="http://schemas.microsoft.com/office/drawing/2014/main" id="{4C5D5247-3546-46A2-8111-5A891EEDA0B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a:extLst>
              <a:ext uri="{FF2B5EF4-FFF2-40B4-BE49-F238E27FC236}">
                <a16:creationId xmlns:a16="http://schemas.microsoft.com/office/drawing/2014/main" id="{B93D0A4E-DDCF-4C60-94B5-B63F88F5BE6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Demonstrate look-a-likes—medicine and candy. </a:t>
            </a:r>
            <a:r>
              <a:rPr lang="en-US" altLang="en-US" u="sng"/>
              <a:t>PASS THEM AROUND</a:t>
            </a:r>
            <a:r>
              <a:rPr lang="en-US" altLang="en-US"/>
              <a:t>.</a:t>
            </a:r>
          </a:p>
          <a:p>
            <a:pPr eaLnBrk="1" hangingPunct="1">
              <a:spcBef>
                <a:spcPct val="0"/>
              </a:spcBef>
            </a:pPr>
            <a:r>
              <a:rPr lang="en-US" altLang="en-US" b="1"/>
              <a:t>Have them brainstorm most common poisonous substances found in homes.</a:t>
            </a:r>
          </a:p>
          <a:p>
            <a:pPr eaLnBrk="1" hangingPunct="1">
              <a:spcBef>
                <a:spcPct val="0"/>
              </a:spcBef>
            </a:pPr>
            <a:r>
              <a:rPr lang="en-US" altLang="en-US"/>
              <a:t>May include acetaminophen (tylenol), aspirin, antidepressants, pesticides, vitamins and minerals (especially fat-soluble vitamins and iron), houseplants and outdoor plants (especially berries), and household cleaners and chemicals.</a:t>
            </a:r>
          </a:p>
          <a:p>
            <a:pPr eaLnBrk="1" hangingPunct="1">
              <a:spcBef>
                <a:spcPct val="0"/>
              </a:spcBef>
            </a:pPr>
            <a:r>
              <a:rPr lang="en-US" altLang="en-US"/>
              <a:t>If they do not suggest some of these, bring them up.</a:t>
            </a:r>
          </a:p>
          <a:p>
            <a:pPr eaLnBrk="1" hangingPunct="1">
              <a:spcBef>
                <a:spcPct val="0"/>
              </a:spcBef>
            </a:pPr>
            <a:r>
              <a:rPr lang="en-US" altLang="en-US"/>
              <a:t>Discuss look-a-like products such as lemon oil polish and apple juice; antifreeze and gatorade.</a:t>
            </a:r>
          </a:p>
          <a:p>
            <a:pPr eaLnBrk="1" hangingPunct="1">
              <a:spcBef>
                <a:spcPct val="0"/>
              </a:spcBef>
            </a:pPr>
            <a:endParaRPr lang="en-US" altLang="en-US"/>
          </a:p>
          <a:p>
            <a:pPr eaLnBrk="1" hangingPunct="1">
              <a:spcBef>
                <a:spcPct val="0"/>
              </a:spcBef>
            </a:pPr>
            <a:r>
              <a:rPr lang="en-US" altLang="en-US"/>
              <a:t>POINT OUT </a:t>
            </a:r>
            <a:r>
              <a:rPr lang="en-US" altLang="en-US" u="sng"/>
              <a:t>POISONING FACT SHEET IN PACKET</a:t>
            </a:r>
          </a:p>
          <a:p>
            <a:pPr eaLnBrk="1" hangingPunct="1">
              <a:spcBef>
                <a:spcPct val="0"/>
              </a:spcBef>
            </a:pPr>
            <a:endParaRPr lang="en-US" altLang="en-US" u="sng"/>
          </a:p>
          <a:p>
            <a:pPr eaLnBrk="1" hangingPunct="1">
              <a:spcBef>
                <a:spcPct val="0"/>
              </a:spcBef>
            </a:pPr>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4B6D5256-F5AE-4337-A469-DE5757EFB8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9CCB1EC-F2F9-4BDB-9A1C-A411AAFA9B8A}" type="slidenum">
              <a:rPr lang="en-US" altLang="en-US">
                <a:latin typeface="Arial" panose="020B0604020202020204" pitchFamily="34" charset="0"/>
              </a:rPr>
              <a:pPr>
                <a:spcBef>
                  <a:spcPct val="0"/>
                </a:spcBef>
              </a:pPr>
              <a:t>30</a:t>
            </a:fld>
            <a:endParaRPr lang="en-US" altLang="en-US">
              <a:latin typeface="Arial" panose="020B0604020202020204" pitchFamily="34" charset="0"/>
            </a:endParaRPr>
          </a:p>
        </p:txBody>
      </p:sp>
      <p:sp>
        <p:nvSpPr>
          <p:cNvPr id="73731" name="Rectangle 2">
            <a:extLst>
              <a:ext uri="{FF2B5EF4-FFF2-40B4-BE49-F238E27FC236}">
                <a16:creationId xmlns:a16="http://schemas.microsoft.com/office/drawing/2014/main" id="{0F528639-BD33-4BC0-A94D-599B819E6E7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a:extLst>
              <a:ext uri="{FF2B5EF4-FFF2-40B4-BE49-F238E27FC236}">
                <a16:creationId xmlns:a16="http://schemas.microsoft.com/office/drawing/2014/main" id="{805CAE93-6123-4434-9D91-AE99D03E73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Call the poison hotline for Mr. Yuk stickers.</a:t>
            </a:r>
          </a:p>
          <a:p>
            <a:pPr eaLnBrk="1" hangingPunct="1">
              <a:spcBef>
                <a:spcPct val="0"/>
              </a:spcBef>
            </a:pPr>
            <a:r>
              <a:rPr lang="en-US" altLang="en-US"/>
              <a:t>Go through your house now. </a:t>
            </a:r>
          </a:p>
          <a:p>
            <a:pPr eaLnBrk="1" hangingPunct="1">
              <a:spcBef>
                <a:spcPct val="0"/>
              </a:spcBef>
            </a:pPr>
            <a:r>
              <a:rPr lang="en-US" altLang="en-US"/>
              <a:t>Anything you don’t need, get rid of!!! Properly dispose of any potential poisons and toxins </a:t>
            </a:r>
          </a:p>
          <a:p>
            <a:pPr eaLnBrk="1" hangingPunct="1">
              <a:spcBef>
                <a:spcPct val="0"/>
              </a:spcBef>
            </a:pPr>
            <a:endParaRPr lang="en-US" altLang="en-US"/>
          </a:p>
          <a:p>
            <a:pPr eaLnBrk="1" hangingPunct="1">
              <a:spcBef>
                <a:spcPct val="0"/>
              </a:spcBef>
            </a:pPr>
            <a:r>
              <a:rPr lang="en-US" altLang="en-US"/>
              <a:t>Anything you don’t use regularly: Put it in the garage, or laundry room, or somewhere else your child will rarely go. </a:t>
            </a:r>
          </a:p>
          <a:p>
            <a:pPr eaLnBrk="1" hangingPunct="1">
              <a:spcBef>
                <a:spcPct val="0"/>
              </a:spcBef>
            </a:pPr>
            <a:r>
              <a:rPr lang="en-US" altLang="en-US"/>
              <a:t>Tings you use regularly, like dishwasher detergent: put them up high out of baby’s sight and out of baby’s reach.</a:t>
            </a:r>
          </a:p>
          <a:p>
            <a:pPr eaLnBrk="1" hangingPunct="1">
              <a:spcBef>
                <a:spcPct val="0"/>
              </a:spcBef>
            </a:pPr>
            <a:endParaRPr lang="en-US" altLang="en-US"/>
          </a:p>
          <a:p>
            <a:pPr eaLnBrk="1" hangingPunct="1">
              <a:spcBef>
                <a:spcPct val="0"/>
              </a:spcBef>
            </a:pPr>
            <a:r>
              <a:rPr lang="en-US" altLang="en-US"/>
              <a:t>In addition to moving poisonous substances out of baby’s reach, </a:t>
            </a:r>
            <a:r>
              <a:rPr lang="en-US" altLang="en-US" i="1"/>
              <a:t>also </a:t>
            </a:r>
            <a:r>
              <a:rPr lang="en-US" altLang="en-US"/>
              <a:t>put stickers on all of them, </a:t>
            </a:r>
            <a:r>
              <a:rPr lang="en-US" altLang="en-US" i="1"/>
              <a:t>also </a:t>
            </a:r>
            <a:r>
              <a:rPr lang="en-US" altLang="en-US"/>
              <a:t>teach your child what the sticker means. That way, even if your child does eventually get into the place where you store these items, they are aware that they are dangerous. Under age 3, children may not recognize Mr Yuk but begin training early</a:t>
            </a:r>
          </a:p>
          <a:p>
            <a:pPr eaLnBrk="1" hangingPunct="1">
              <a:spcBef>
                <a:spcPct val="0"/>
              </a:spcBef>
            </a:pPr>
            <a:endParaRPr lang="en-US" altLang="en-US"/>
          </a:p>
          <a:p>
            <a:pPr eaLnBrk="1" hangingPunct="1">
              <a:spcBef>
                <a:spcPct val="0"/>
              </a:spcBef>
            </a:pPr>
            <a:r>
              <a:rPr lang="en-US" altLang="en-US"/>
              <a:t>Watch out for repeat offenders </a:t>
            </a:r>
          </a:p>
          <a:p>
            <a:pPr eaLnBrk="1" hangingPunct="1">
              <a:spcBef>
                <a:spcPct val="0"/>
              </a:spcBef>
            </a:pPr>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DDB3E0CD-17F9-44B8-B713-DA02361D23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43338F-A334-42E5-8EB3-35EC2728293A}" type="slidenum">
              <a:rPr lang="en-US" altLang="en-US">
                <a:latin typeface="Arial" panose="020B0604020202020204" pitchFamily="34" charset="0"/>
              </a:rPr>
              <a:pPr>
                <a:spcBef>
                  <a:spcPct val="0"/>
                </a:spcBef>
              </a:pPr>
              <a:t>31</a:t>
            </a:fld>
            <a:endParaRPr lang="en-US" altLang="en-US">
              <a:latin typeface="Arial" panose="020B0604020202020204" pitchFamily="34" charset="0"/>
            </a:endParaRPr>
          </a:p>
        </p:txBody>
      </p:sp>
      <p:sp>
        <p:nvSpPr>
          <p:cNvPr id="75779" name="Rectangle 2">
            <a:extLst>
              <a:ext uri="{FF2B5EF4-FFF2-40B4-BE49-F238E27FC236}">
                <a16:creationId xmlns:a16="http://schemas.microsoft.com/office/drawing/2014/main" id="{6D8C76C8-7AE0-4CB6-9120-414AD076843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a:extLst>
              <a:ext uri="{FF2B5EF4-FFF2-40B4-BE49-F238E27FC236}">
                <a16:creationId xmlns:a16="http://schemas.microsoft.com/office/drawing/2014/main" id="{D6933C3C-AA2D-4E8F-849E-66E25E717FF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Put poison control number in your phone!!</a:t>
            </a:r>
          </a:p>
          <a:p>
            <a:pPr eaLnBrk="1" hangingPunct="1">
              <a:spcBef>
                <a:spcPct val="0"/>
              </a:spcBef>
            </a:pPr>
            <a:endParaRPr lang="en-US" altLang="en-US"/>
          </a:p>
          <a:p>
            <a:pPr eaLnBrk="1" hangingPunct="1">
              <a:spcBef>
                <a:spcPct val="0"/>
              </a:spcBef>
            </a:pPr>
            <a:r>
              <a:rPr lang="en-US" altLang="en-US"/>
              <a:t>DO NOT CALL DOCTOR FIRST – Call Poison Control Center!  The PCC will refer you back to your Heath care provider when appropriate. Have the phone number posted near your phone!</a:t>
            </a:r>
          </a:p>
          <a:p>
            <a:pPr eaLnBrk="1" hangingPunct="1">
              <a:spcBef>
                <a:spcPct val="0"/>
              </a:spcBef>
            </a:pPr>
            <a:endParaRPr lang="en-US" altLang="en-US"/>
          </a:p>
          <a:p>
            <a:pPr eaLnBrk="1" hangingPunct="1">
              <a:spcBef>
                <a:spcPct val="0"/>
              </a:spcBef>
            </a:pPr>
            <a:r>
              <a:rPr lang="en-US" altLang="en-US"/>
              <a:t>Ipecac:</a:t>
            </a:r>
          </a:p>
          <a:p>
            <a:pPr eaLnBrk="1" hangingPunct="1">
              <a:spcBef>
                <a:spcPct val="0"/>
              </a:spcBef>
            </a:pPr>
            <a:r>
              <a:rPr lang="en-US" altLang="en-US"/>
              <a:t>The American Academy of Pediatrics recommends that syrup of ipecac no longer be used in the home to treat poisoning. </a:t>
            </a:r>
            <a:endParaRPr lang="en-US" altLang="en-US" b="1"/>
          </a:p>
          <a:p>
            <a:pPr eaLnBrk="1" hangingPunct="1">
              <a:spcBef>
                <a:spcPct val="0"/>
              </a:spcBef>
            </a:pPr>
            <a:r>
              <a:rPr lang="en-US" altLang="en-US"/>
              <a:t>However, the Washington State Poison Control Center advises parents to keep syrup of ipecac on hand to treat poisoning (but only use it when you are told to do so by the Poison Center or your doctor). </a:t>
            </a:r>
          </a:p>
          <a:p>
            <a:pPr eaLnBrk="1" hangingPunct="1">
              <a:spcBef>
                <a:spcPct val="0"/>
              </a:spcBef>
            </a:pPr>
            <a:endParaRPr lang="en-US" altLang="en-US"/>
          </a:p>
          <a:p>
            <a:pPr eaLnBrk="1" hangingPunct="1">
              <a:spcBef>
                <a:spcPct val="0"/>
              </a:spcBef>
            </a:pPr>
            <a:r>
              <a:rPr lang="en-US" altLang="en-US"/>
              <a:t>You can trying calling poison control now. Practice listening to message, so you’re familiar with the process in case of emergency.</a:t>
            </a:r>
          </a:p>
          <a:p>
            <a:pPr eaLnBrk="1" hangingPunct="1">
              <a:spcBef>
                <a:spcPct val="0"/>
              </a:spcBef>
            </a:pPr>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B4B97C70-C0AC-4221-837A-E6AE1C70320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76E469F2-8F7E-4B5E-AFE1-7B62FEFE86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Any kind of packaging, decorations, or pieces of toys, food, or other household objects can pose choking hazards.</a:t>
            </a:r>
          </a:p>
          <a:p>
            <a:pPr>
              <a:buFontTx/>
              <a:buChar char="-"/>
            </a:pPr>
            <a:r>
              <a:rPr lang="en-US" altLang="en-US"/>
              <a:t> This includes things on the floor that most adults don’t notice (rubber bands, earrings, coins, etc.) and also older children’s toys.</a:t>
            </a:r>
          </a:p>
          <a:p>
            <a:pPr>
              <a:buFontTx/>
              <a:buChar char="-"/>
            </a:pPr>
            <a:r>
              <a:rPr lang="en-US" altLang="en-US"/>
              <a:t> cut food into Bite-size pieces that are easy to chew and swallow, nothing too tough or too chewy.</a:t>
            </a:r>
          </a:p>
          <a:p>
            <a:pPr>
              <a:buFontTx/>
              <a:buChar char="-"/>
            </a:pPr>
            <a:r>
              <a:rPr lang="en-US" altLang="en-US"/>
              <a:t> Not allowing children to move around while eating, and limiting what level of playing, talking, and singing is done while eating will help prevent choking.</a:t>
            </a:r>
          </a:p>
          <a:p>
            <a:r>
              <a:rPr lang="en-US" altLang="en-US"/>
              <a:t>(Fly in TP Tube) – REMEMBER, if it fits through a TP tube, it’s too small!</a:t>
            </a:r>
          </a:p>
          <a:p>
            <a:endParaRPr lang="en-US" altLang="en-US"/>
          </a:p>
          <a:p>
            <a:r>
              <a:rPr lang="en-US" altLang="en-US"/>
              <a:t>Small parts – large pieces - mushy things – hard things – thick things – thin things = they can all be choked on!</a:t>
            </a:r>
          </a:p>
          <a:p>
            <a:endParaRPr lang="en-US" altLang="en-US"/>
          </a:p>
          <a:p>
            <a:endParaRPr lang="en-US" altLang="en-US"/>
          </a:p>
        </p:txBody>
      </p:sp>
      <p:sp>
        <p:nvSpPr>
          <p:cNvPr id="77828" name="Slide Number Placeholder 3">
            <a:extLst>
              <a:ext uri="{FF2B5EF4-FFF2-40B4-BE49-F238E27FC236}">
                <a16:creationId xmlns:a16="http://schemas.microsoft.com/office/drawing/2014/main" id="{72789E0A-EB8A-44BE-9084-4BE8D453A9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ED03AA2-274B-4AA4-805E-61C37B8C4506}" type="slidenum">
              <a:rPr lang="en-US" altLang="en-US">
                <a:latin typeface="Arial" panose="020B0604020202020204" pitchFamily="34" charset="0"/>
              </a:rPr>
              <a:pPr>
                <a:spcBef>
                  <a:spcPct val="0"/>
                </a:spcBef>
              </a:pPr>
              <a:t>32</a:t>
            </a:fld>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97D76FA1-3D69-40EC-A3AD-981A6E4ECF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69BC27A-8E26-4E2E-B12C-85BDB2B3890F}" type="slidenum">
              <a:rPr lang="en-US" altLang="en-US">
                <a:latin typeface="Arial" panose="020B0604020202020204" pitchFamily="34" charset="0"/>
              </a:rPr>
              <a:pPr>
                <a:spcBef>
                  <a:spcPct val="0"/>
                </a:spcBef>
              </a:pPr>
              <a:t>33</a:t>
            </a:fld>
            <a:endParaRPr lang="en-US" altLang="en-US">
              <a:latin typeface="Arial" panose="020B0604020202020204" pitchFamily="34" charset="0"/>
            </a:endParaRPr>
          </a:p>
        </p:txBody>
      </p:sp>
      <p:sp>
        <p:nvSpPr>
          <p:cNvPr id="79875" name="Rectangle 2">
            <a:extLst>
              <a:ext uri="{FF2B5EF4-FFF2-40B4-BE49-F238E27FC236}">
                <a16:creationId xmlns:a16="http://schemas.microsoft.com/office/drawing/2014/main" id="{5C2F7574-21E2-479B-BE29-7F0832EEDE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a:extLst>
              <a:ext uri="{FF2B5EF4-FFF2-40B4-BE49-F238E27FC236}">
                <a16:creationId xmlns:a16="http://schemas.microsoft.com/office/drawing/2014/main" id="{BDBB9321-9AA0-440F-88F6-6BD93141BC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 each step flies in ***</a:t>
            </a:r>
          </a:p>
          <a:p>
            <a:pPr eaLnBrk="1" hangingPunct="1">
              <a:spcBef>
                <a:spcPct val="0"/>
              </a:spcBef>
            </a:pPr>
            <a:r>
              <a:rPr lang="en-US" altLang="en-US"/>
              <a:t>If coughing to clear airway, do not pat back</a:t>
            </a:r>
          </a:p>
          <a:p>
            <a:pPr eaLnBrk="1" hangingPunct="1">
              <a:spcBef>
                <a:spcPct val="0"/>
              </a:spcBef>
            </a:pPr>
            <a:r>
              <a:rPr lang="en-US" altLang="en-US"/>
              <a:t>Demo how to support jaw neck and head. Make sure they’re comfortable with this holding position before moving on to back blows (Demo how to lock baby against your side with leg under your elbow so you don’t drop him!)</a:t>
            </a:r>
          </a:p>
          <a:p>
            <a:pPr eaLnBrk="1" hangingPunct="1">
              <a:spcBef>
                <a:spcPct val="0"/>
              </a:spcBef>
            </a:pPr>
            <a:r>
              <a:rPr lang="en-US" altLang="en-US"/>
              <a:t>Demo</a:t>
            </a:r>
          </a:p>
          <a:p>
            <a:pPr eaLnBrk="1" hangingPunct="1">
              <a:spcBef>
                <a:spcPct val="0"/>
              </a:spcBef>
            </a:pPr>
            <a:r>
              <a:rPr lang="en-US" altLang="en-US"/>
              <a:t>Practice time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3A5D6233-DF88-471B-8B65-746CDD4D20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C523822-A43F-40CE-8CD5-ABECF7905D9F}" type="slidenum">
              <a:rPr lang="en-US" altLang="en-US">
                <a:latin typeface="Arial" panose="020B0604020202020204" pitchFamily="34" charset="0"/>
              </a:rPr>
              <a:pPr>
                <a:spcBef>
                  <a:spcPct val="0"/>
                </a:spcBef>
              </a:pPr>
              <a:t>34</a:t>
            </a:fld>
            <a:endParaRPr lang="en-US" altLang="en-US">
              <a:latin typeface="Arial" panose="020B0604020202020204" pitchFamily="34" charset="0"/>
            </a:endParaRPr>
          </a:p>
        </p:txBody>
      </p:sp>
      <p:sp>
        <p:nvSpPr>
          <p:cNvPr id="81923" name="Rectangle 2">
            <a:extLst>
              <a:ext uri="{FF2B5EF4-FFF2-40B4-BE49-F238E27FC236}">
                <a16:creationId xmlns:a16="http://schemas.microsoft.com/office/drawing/2014/main" id="{9367F386-58BA-4795-905C-17ED851C343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a:extLst>
              <a:ext uri="{FF2B5EF4-FFF2-40B4-BE49-F238E27FC236}">
                <a16:creationId xmlns:a16="http://schemas.microsoft.com/office/drawing/2014/main" id="{0DAF3B1E-00AE-471E-B6BD-8EB3E21516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 matter how gentle the dog or cat, or how well you think you know the animal, remember that it is still an animal, and if sufficiently provoked, animals will attack. Always supervise your child around animals!</a:t>
            </a:r>
          </a:p>
          <a:p>
            <a:pPr eaLnBrk="1" hangingPunct="1">
              <a:spcBef>
                <a:spcPct val="0"/>
              </a:spcBef>
            </a:pPr>
            <a:endParaRPr lang="en-US" altLang="en-US"/>
          </a:p>
          <a:p>
            <a:pPr eaLnBrk="1" hangingPunct="1">
              <a:spcBef>
                <a:spcPct val="0"/>
              </a:spcBef>
            </a:pPr>
            <a:r>
              <a:rPr lang="en-US" altLang="en-US"/>
              <a:t>You can train your pet appropriate behavior. Dogs should be able to follow commands like “Sit. Down. Leave (as in leave that alone!)” Cats can be trained to go away when you hiss at them.</a:t>
            </a:r>
          </a:p>
          <a:p>
            <a:pPr eaLnBrk="1" hangingPunct="1">
              <a:spcBef>
                <a:spcPct val="0"/>
              </a:spcBef>
            </a:pPr>
            <a:r>
              <a:rPr lang="en-US" altLang="en-US"/>
              <a:t>You can use baby gates or other devices to keep animals and baby separate</a:t>
            </a:r>
          </a:p>
          <a:p>
            <a:pPr eaLnBrk="1" hangingPunct="1">
              <a:spcBef>
                <a:spcPct val="0"/>
              </a:spcBef>
            </a:pPr>
            <a:r>
              <a:rPr lang="en-US" altLang="en-US"/>
              <a:t>Be especially aware around feeding time – animals can get very territorial / defensive if a child comes near their food. If you used to have food down for your pet at all times, you may want to switch to planned meal times when the child is not around</a:t>
            </a:r>
          </a:p>
          <a:p>
            <a:pPr eaLnBrk="1" hangingPunct="1">
              <a:spcBef>
                <a:spcPct val="0"/>
              </a:spcBef>
            </a:pPr>
            <a:endParaRPr lang="en-US" altLang="en-US"/>
          </a:p>
          <a:p>
            <a:pPr eaLnBrk="1" hangingPunct="1">
              <a:spcBef>
                <a:spcPct val="0"/>
              </a:spcBef>
            </a:pPr>
            <a:r>
              <a:rPr lang="en-US" altLang="en-US"/>
              <a:t>You can model for your child how to gently pet an animal and not pull on its ears or tail</a:t>
            </a:r>
          </a:p>
          <a:p>
            <a:pPr eaLnBrk="1" hangingPunct="1">
              <a:spcBef>
                <a:spcPct val="0"/>
              </a:spcBef>
            </a:pPr>
            <a:r>
              <a:rPr lang="en-US" altLang="en-US"/>
              <a:t>How to respect an animals’ space (like not walking up behind horses, or backing any animal into a corner)</a:t>
            </a:r>
          </a:p>
          <a:p>
            <a:pPr eaLnBrk="1" hangingPunct="1">
              <a:spcBef>
                <a:spcPct val="0"/>
              </a:spcBef>
            </a:pPr>
            <a:r>
              <a:rPr lang="en-US" altLang="en-US"/>
              <a:t>To leave animals’ food alone</a:t>
            </a:r>
          </a:p>
          <a:p>
            <a:pPr eaLnBrk="1" hangingPunct="1">
              <a:spcBef>
                <a:spcPct val="0"/>
              </a:spcBef>
            </a:pPr>
            <a:r>
              <a:rPr lang="en-US" altLang="en-US"/>
              <a:t>To never touch an unknown animal without first getting the explicit permission of its owner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9BEEE605-96DB-4A7A-8ABC-7B58A1E1EB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6A144778-6916-4A4D-BEB1-DF7F562358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3972" name="Slide Number Placeholder 3">
            <a:extLst>
              <a:ext uri="{FF2B5EF4-FFF2-40B4-BE49-F238E27FC236}">
                <a16:creationId xmlns:a16="http://schemas.microsoft.com/office/drawing/2014/main" id="{6E9E6906-7AE5-4D9F-A7AD-084AA9BD8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D99A8CB-B84B-4425-A81F-65057F09B897}" type="slidenum">
              <a:rPr lang="en-US" altLang="en-US">
                <a:latin typeface="Arial" panose="020B0604020202020204" pitchFamily="34" charset="0"/>
              </a:rPr>
              <a:pPr>
                <a:spcBef>
                  <a:spcPct val="0"/>
                </a:spcBef>
              </a:pPr>
              <a:t>35</a:t>
            </a:fld>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290E1B6E-7DE8-4020-968A-C180BA591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86792726-7ABE-404D-BFD6-FEE5CC4BBE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Research shows if you express your fears when telling your child about potential dangers, she won't remember your message, only that you were scared. Practice using moderate language and a matter-of-fact tone when you discuss sensitive issues. Focus on what your child needs to learn, rather than why it upsets you. Share your fears and worries with other adults, not your children.</a:t>
            </a:r>
          </a:p>
          <a:p>
            <a:r>
              <a:rPr lang="en-US" altLang="en-US"/>
              <a:t>Show your child how to be gentle and how to be careful. Talk to him about situations where you’re feeling worried about your safety or his, and how you back out of those situations.</a:t>
            </a:r>
          </a:p>
          <a:p>
            <a:r>
              <a:rPr lang="en-US" altLang="en-US"/>
              <a:t>Practice things with lots of support. (For example, you may need to sit on the stairs and go up and down and up and down with her several times while she learns the skill so that eventually she can do it on her own.)</a:t>
            </a:r>
          </a:p>
          <a:p>
            <a:r>
              <a:rPr lang="en-US" altLang="en-US"/>
              <a:t>Play games like “Red Light Green Light” that let him practice stopping on command. But also let him know that if you ever shout “Stop” that’s not just a game and it’s an absolute “Red Light. Don’t move till I tell you it’s safe.”</a:t>
            </a:r>
          </a:p>
          <a:p>
            <a:r>
              <a:rPr lang="en-US" altLang="en-US"/>
              <a:t>If your child is feeling worried and unsafe, don’t just say “There’s no need to worry.” Say “I can see that you’re worried, and this looks unsafe to you. But I know it can be safe for you – let me show you what to do to make it safe.”</a:t>
            </a:r>
          </a:p>
          <a:p>
            <a:endParaRPr lang="en-US" altLang="en-US"/>
          </a:p>
        </p:txBody>
      </p:sp>
      <p:sp>
        <p:nvSpPr>
          <p:cNvPr id="86020" name="Slide Number Placeholder 3">
            <a:extLst>
              <a:ext uri="{FF2B5EF4-FFF2-40B4-BE49-F238E27FC236}">
                <a16:creationId xmlns:a16="http://schemas.microsoft.com/office/drawing/2014/main" id="{BC50F2E8-EB31-47B8-90D7-99B43DD073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75D8FFE-C0D7-4AC3-8618-4B8836704EBA}" type="slidenum">
              <a:rPr lang="en-US" altLang="en-US">
                <a:latin typeface="Arial" panose="020B0604020202020204" pitchFamily="34" charset="0"/>
              </a:rPr>
              <a:pPr>
                <a:spcBef>
                  <a:spcPct val="0"/>
                </a:spcBef>
              </a:pPr>
              <a:t>36</a:t>
            </a:fld>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E51C40C1-7F28-47F5-AC2A-9824CC1230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a:extLst>
              <a:ext uri="{FF2B5EF4-FFF2-40B4-BE49-F238E27FC236}">
                <a16:creationId xmlns:a16="http://schemas.microsoft.com/office/drawing/2014/main" id="{B947AEF7-484F-4EB0-AD10-462C6E2A1355}"/>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85000" lnSpcReduction="20000"/>
          </a:bodyPr>
          <a:lstStyle/>
          <a:p>
            <a:pPr eaLnBrk="1" hangingPunct="1">
              <a:spcBef>
                <a:spcPct val="0"/>
              </a:spcBef>
              <a:defRPr/>
            </a:pPr>
            <a:r>
              <a:rPr lang="en-US" altLang="en-US" b="1"/>
              <a:t>Safety Words</a:t>
            </a:r>
          </a:p>
          <a:p>
            <a:pPr eaLnBrk="1" hangingPunct="1">
              <a:spcBef>
                <a:spcPct val="0"/>
              </a:spcBef>
              <a:defRPr/>
            </a:pPr>
            <a:r>
              <a:rPr lang="en-US" altLang="en-US"/>
              <a:t>As babies start learning language, you can start using safety words. Use the word, then model what behavior you want them to do.</a:t>
            </a:r>
          </a:p>
          <a:p>
            <a:pPr eaLnBrk="1" hangingPunct="1">
              <a:spcBef>
                <a:spcPct val="0"/>
              </a:spcBef>
              <a:defRPr/>
            </a:pPr>
            <a:r>
              <a:rPr lang="en-US" altLang="en-US"/>
              <a:t>Some words are gentle suggestions... Say “careful” when they should slow down and pay more attention. When you say ‘fragile’ or ‘gentle’, model for them how they should handle that object so nothing gets hurt</a:t>
            </a:r>
          </a:p>
          <a:p>
            <a:pPr eaLnBrk="1" hangingPunct="1">
              <a:spcBef>
                <a:spcPct val="0"/>
              </a:spcBef>
              <a:defRPr/>
            </a:pPr>
            <a:r>
              <a:rPr lang="en-US" altLang="en-US"/>
              <a:t>Some words indicate they need to change their behavior to be safe: If you say “hot” show how you pull your hand away from it. If you say “ouch” show how you would move away from that thing so as not to get hurt by it.</a:t>
            </a:r>
          </a:p>
          <a:p>
            <a:pPr eaLnBrk="1" hangingPunct="1">
              <a:spcBef>
                <a:spcPct val="0"/>
              </a:spcBef>
              <a:defRPr/>
            </a:pPr>
            <a:r>
              <a:rPr lang="en-US" altLang="en-US"/>
              <a:t>Save “danger” and “stop” for when you really mean it.  When you say them, use a strong voice followed by immediate action. If you say danger, then you need to remove them from the situation, or remove the danger from the situation. If you say stop, they need to stop, or you will remove them from the situation.</a:t>
            </a:r>
          </a:p>
          <a:p>
            <a:pPr eaLnBrk="1" hangingPunct="1">
              <a:spcBef>
                <a:spcPct val="0"/>
              </a:spcBef>
              <a:defRPr/>
            </a:pPr>
            <a:r>
              <a:rPr lang="en-US" altLang="en-US"/>
              <a:t>It’s a long time before they will actually understand these words and these consequences, but if you start using them consistently now it will help them learn these words and behaviors earlier.</a:t>
            </a:r>
          </a:p>
          <a:p>
            <a:pPr eaLnBrk="1" hangingPunct="1">
              <a:spcBef>
                <a:spcPct val="0"/>
              </a:spcBef>
              <a:defRPr/>
            </a:pPr>
            <a:r>
              <a:rPr lang="en-US" altLang="en-US" i="1"/>
              <a:t>Try to avoid just saying “no” all the time, as it doesn’t help your child learn appropriate behavior and it’s not specific to the child what you’re referring to, even if you think it is. Try using action-words. Describe things to tell your child what to expect or tell them what to do. Kids hear verbs and adjectives much more than they hear “no” or “don’t”. (In other words, if you say “don’t throw” they hear throw. If you say “set that down gently” they will.)</a:t>
            </a:r>
          </a:p>
          <a:p>
            <a:pPr eaLnBrk="1" hangingPunct="1">
              <a:spcBef>
                <a:spcPct val="0"/>
              </a:spcBef>
              <a:defRPr/>
            </a:pPr>
            <a:endParaRPr lang="en-US" altLang="en-US" i="1"/>
          </a:p>
          <a:p>
            <a:pPr eaLnBrk="1" hangingPunct="1">
              <a:spcBef>
                <a:spcPct val="0"/>
              </a:spcBef>
              <a:defRPr/>
            </a:pPr>
            <a:r>
              <a:rPr lang="en-US" altLang="en-US" b="1"/>
              <a:t>Family Plan </a:t>
            </a:r>
            <a:r>
              <a:rPr lang="en-US" altLang="en-US"/>
              <a:t> this is another example of how having a family plan is helpful, because this sort of language will be most powerful if all caregivers use the same words consistently. There can be some flexibility between situations and caregivers as far as how far into the yellow or orange before stopping the child, but overall having consistency in the words you use will help your child learn their range of safety.</a:t>
            </a:r>
          </a:p>
          <a:p>
            <a:pPr eaLnBrk="1" hangingPunct="1">
              <a:spcBef>
                <a:spcPct val="0"/>
              </a:spcBef>
              <a:defRPr/>
            </a:pPr>
            <a:endParaRPr lang="en-US" altLang="en-US" b="1" i="1"/>
          </a:p>
          <a:p>
            <a:pPr eaLnBrk="1" hangingPunct="1">
              <a:spcBef>
                <a:spcPct val="0"/>
              </a:spcBef>
              <a:defRPr/>
            </a:pPr>
            <a:r>
              <a:rPr lang="en-US" altLang="en-US"/>
              <a:t>If you find you’re continuously using these safety words every time baby moves, either you might need to relax a little bit… or you may need to safety proof the environment more so your child can explore without arousing your fears.</a:t>
            </a:r>
          </a:p>
        </p:txBody>
      </p:sp>
      <p:sp>
        <p:nvSpPr>
          <p:cNvPr id="88068" name="Slide Number Placeholder 3">
            <a:extLst>
              <a:ext uri="{FF2B5EF4-FFF2-40B4-BE49-F238E27FC236}">
                <a16:creationId xmlns:a16="http://schemas.microsoft.com/office/drawing/2014/main" id="{E85A964A-EC84-4C3D-BAF2-B3E890C8C4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E8E128-CE19-4A46-9265-59F09758824B}" type="slidenum">
              <a:rPr lang="en-US" altLang="en-US">
                <a:latin typeface="Arial" panose="020B0604020202020204" pitchFamily="34" charset="0"/>
              </a:rPr>
              <a:pPr>
                <a:spcBef>
                  <a:spcPct val="0"/>
                </a:spcBef>
              </a:pPr>
              <a:t>37</a:t>
            </a:fld>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F9C2FF09-3E16-4489-90E1-9A36F83D5E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FF6E75D5-2037-4A71-8B17-8CDE31957519}"/>
              </a:ext>
            </a:extLst>
          </p:cNvPr>
          <p:cNvSpPr>
            <a:spLocks noGrp="1"/>
          </p:cNvSpPr>
          <p:nvPr>
            <p:ph type="body" idx="1"/>
          </p:nvPr>
        </p:nvSpPr>
        <p:spPr/>
        <p:txBody>
          <a:bodyPr/>
          <a:lstStyle/>
          <a:p>
            <a:pPr eaLnBrk="1" hangingPunct="1">
              <a:spcBef>
                <a:spcPts val="1600"/>
              </a:spcBef>
              <a:buFont typeface="Wingdings" pitchFamily="2" charset="2"/>
              <a:buNone/>
              <a:defRPr/>
            </a:pPr>
            <a:r>
              <a:rPr lang="en-US" dirty="0">
                <a:solidFill>
                  <a:schemeClr val="tx1">
                    <a:lumMod val="75000"/>
                    <a:lumOff val="25000"/>
                  </a:schemeClr>
                </a:solidFill>
                <a:latin typeface="Verdana" pitchFamily="34" charset="0"/>
                <a:ea typeface="Verdana" pitchFamily="34" charset="0"/>
                <a:cs typeface="Verdana" pitchFamily="34" charset="0"/>
              </a:rPr>
              <a:t>Differentiating level of risk</a:t>
            </a:r>
          </a:p>
          <a:p>
            <a:pPr marL="514350" indent="-514350" eaLnBrk="1" hangingPunct="1">
              <a:spcBef>
                <a:spcPts val="1600"/>
              </a:spcBef>
              <a:buFont typeface="Wingdings" pitchFamily="2" charset="2"/>
              <a:buChar char="§"/>
              <a:defRPr/>
            </a:pPr>
            <a:r>
              <a:rPr lang="en-US" dirty="0">
                <a:solidFill>
                  <a:schemeClr val="tx1">
                    <a:lumMod val="75000"/>
                    <a:lumOff val="25000"/>
                  </a:schemeClr>
                </a:solidFill>
                <a:latin typeface="Verdana" pitchFamily="34" charset="0"/>
                <a:ea typeface="Verdana" pitchFamily="34" charset="0"/>
                <a:cs typeface="Verdana" pitchFamily="34" charset="0"/>
              </a:rPr>
              <a:t>When deciding what needs to be baby-proofed, and what boundaries to set, think about the level of possible risk involved.</a:t>
            </a:r>
          </a:p>
          <a:p>
            <a:pPr marL="514350" indent="-514350" eaLnBrk="1" hangingPunct="1">
              <a:spcBef>
                <a:spcPts val="1600"/>
              </a:spcBef>
              <a:buFont typeface="Wingdings" pitchFamily="2" charset="2"/>
              <a:buChar char="§"/>
              <a:defRPr/>
            </a:pPr>
            <a:r>
              <a:rPr lang="en-US" dirty="0">
                <a:solidFill>
                  <a:schemeClr val="tx1">
                    <a:lumMod val="75000"/>
                    <a:lumOff val="25000"/>
                  </a:schemeClr>
                </a:solidFill>
                <a:latin typeface="Verdana" pitchFamily="34" charset="0"/>
                <a:ea typeface="Verdana" pitchFamily="34" charset="0"/>
                <a:cs typeface="Verdana" pitchFamily="34" charset="0"/>
              </a:rPr>
              <a:t>If a situation is potentially life-threatening, baby-proofing and strict rules are essential.</a:t>
            </a:r>
          </a:p>
          <a:p>
            <a:pPr marL="514350" indent="-514350" eaLnBrk="1" hangingPunct="1">
              <a:spcBef>
                <a:spcPts val="1600"/>
              </a:spcBef>
              <a:buFont typeface="Wingdings" pitchFamily="2" charset="2"/>
              <a:buChar char="§"/>
              <a:defRPr/>
            </a:pPr>
            <a:r>
              <a:rPr lang="en-US" dirty="0">
                <a:solidFill>
                  <a:schemeClr val="tx1">
                    <a:lumMod val="75000"/>
                    <a:lumOff val="25000"/>
                  </a:schemeClr>
                </a:solidFill>
                <a:latin typeface="Verdana" pitchFamily="34" charset="0"/>
                <a:ea typeface="Verdana" pitchFamily="34" charset="0"/>
                <a:cs typeface="Verdana" pitchFamily="34" charset="0"/>
              </a:rPr>
              <a:t>For a situation where the worse that can happen is a bruise or a scrape, then parents may choose not to </a:t>
            </a:r>
            <a:r>
              <a:rPr lang="en-US" dirty="0" err="1">
                <a:solidFill>
                  <a:schemeClr val="tx1">
                    <a:lumMod val="75000"/>
                    <a:lumOff val="25000"/>
                  </a:schemeClr>
                </a:solidFill>
                <a:latin typeface="Verdana" pitchFamily="34" charset="0"/>
                <a:ea typeface="Verdana" pitchFamily="34" charset="0"/>
                <a:cs typeface="Verdana" pitchFamily="34" charset="0"/>
              </a:rPr>
              <a:t>babyproof</a:t>
            </a:r>
            <a:r>
              <a:rPr lang="en-US" dirty="0">
                <a:solidFill>
                  <a:schemeClr val="tx1">
                    <a:lumMod val="75000"/>
                    <a:lumOff val="25000"/>
                  </a:schemeClr>
                </a:solidFill>
                <a:latin typeface="Verdana" pitchFamily="34" charset="0"/>
                <a:ea typeface="Verdana" pitchFamily="34" charset="0"/>
                <a:cs typeface="Verdana" pitchFamily="34" charset="0"/>
              </a:rPr>
              <a:t>, may have more relaxed rules and limits, and may use it as a teaching tool</a:t>
            </a:r>
            <a:endParaRPr lang="en-US" sz="1100" dirty="0">
              <a:latin typeface="Verdana" pitchFamily="34" charset="0"/>
              <a:ea typeface="Verdana" pitchFamily="34" charset="0"/>
              <a:cs typeface="Verdana" pitchFamily="34" charset="0"/>
            </a:endParaRPr>
          </a:p>
        </p:txBody>
      </p:sp>
      <p:sp>
        <p:nvSpPr>
          <p:cNvPr id="93188" name="Slide Number Placeholder 3">
            <a:extLst>
              <a:ext uri="{FF2B5EF4-FFF2-40B4-BE49-F238E27FC236}">
                <a16:creationId xmlns:a16="http://schemas.microsoft.com/office/drawing/2014/main" id="{5F465B51-CB05-4BED-8F5B-F17428A85C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3ADE0E-A0D6-4D5A-94D9-C358ED7BB392}" type="slidenum">
              <a:rPr lang="en-US" altLang="en-US">
                <a:latin typeface="Arial" panose="020B0604020202020204" pitchFamily="34" charset="0"/>
              </a:rPr>
              <a:pPr>
                <a:spcBef>
                  <a:spcPct val="0"/>
                </a:spcBef>
              </a:pPr>
              <a:t>41</a:t>
            </a:fld>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92C9D6B7-4CF2-4C2B-865A-BFD413D48B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310FC56B-2920-445B-9A8A-ACF276DBD9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So, risky play is fun. And kids learn important things through this exploration, but how do we keep them safe</a:t>
            </a:r>
          </a:p>
          <a:p>
            <a:r>
              <a:rPr lang="en-US" altLang="en-US"/>
              <a:t>Finding a balance… </a:t>
            </a:r>
          </a:p>
          <a:p>
            <a:endParaRPr lang="en-US" altLang="en-US"/>
          </a:p>
        </p:txBody>
      </p:sp>
      <p:sp>
        <p:nvSpPr>
          <p:cNvPr id="95236" name="Slide Number Placeholder 3">
            <a:extLst>
              <a:ext uri="{FF2B5EF4-FFF2-40B4-BE49-F238E27FC236}">
                <a16:creationId xmlns:a16="http://schemas.microsoft.com/office/drawing/2014/main" id="{89B0E6FF-8F02-4325-9430-51AC442B12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D529D7-4979-40B7-AF02-BB7EE6BA97B0}" type="slidenum">
              <a:rPr lang="en-US" altLang="en-US">
                <a:latin typeface="Arial" panose="020B0604020202020204" pitchFamily="34" charset="0"/>
              </a:rPr>
              <a:pPr>
                <a:spcBef>
                  <a:spcPct val="0"/>
                </a:spcBef>
              </a:pPr>
              <a:t>42</a:t>
            </a:fld>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F427B990-1E3A-4C6D-8EE2-CE7C97923B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C903E215-AD6E-4A05-924B-86521F08C9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a:extLst>
              <a:ext uri="{FF2B5EF4-FFF2-40B4-BE49-F238E27FC236}">
                <a16:creationId xmlns:a16="http://schemas.microsoft.com/office/drawing/2014/main" id="{24E37C63-0310-450F-A28C-64CC3B9349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8E38BF-B87F-4AF9-9503-54E2D31D4CC9}" type="slidenum">
              <a:rPr lang="en-US" altLang="en-US">
                <a:latin typeface="Arial" panose="020B0604020202020204" pitchFamily="34" charset="0"/>
              </a:rPr>
              <a:pPr>
                <a:spcBef>
                  <a:spcPct val="0"/>
                </a:spcBef>
              </a:pPr>
              <a:t>43</a:t>
            </a:fld>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1150F2E-20D4-470F-B026-D01C234085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id="{55EE5A0A-F599-4FBA-AF20-D39F5048C2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Download the video on Benefits of Risk in children’s Play. https://www.youtube.com/watch?v=Lbev391A3nE&amp;t=180s&amp;pp=ygUjYmVuZWZpdHMgb2YgcmlzayBpbiBjaGlsZHJlbidzIHBsYXk%3D </a:t>
            </a:r>
          </a:p>
          <a:p>
            <a:r>
              <a:rPr lang="en-US" altLang="en-US" dirty="0"/>
              <a:t>Insert it here, and play from:</a:t>
            </a:r>
          </a:p>
          <a:p>
            <a:r>
              <a:rPr lang="en-US" altLang="en-US" dirty="0"/>
              <a:t>:14 – 2:27</a:t>
            </a:r>
          </a:p>
        </p:txBody>
      </p:sp>
      <p:sp>
        <p:nvSpPr>
          <p:cNvPr id="99332" name="Slide Number Placeholder 3">
            <a:extLst>
              <a:ext uri="{FF2B5EF4-FFF2-40B4-BE49-F238E27FC236}">
                <a16:creationId xmlns:a16="http://schemas.microsoft.com/office/drawing/2014/main" id="{56A49023-2009-4FFE-8E6F-052861CB50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643697A-545D-4F5C-838B-5C536EE8E752}" type="slidenum">
              <a:rPr lang="en-US" altLang="en-US">
                <a:latin typeface="Arial" panose="020B0604020202020204" pitchFamily="34" charset="0"/>
              </a:rPr>
              <a:pPr>
                <a:spcBef>
                  <a:spcPct val="0"/>
                </a:spcBef>
              </a:pPr>
              <a:t>44</a:t>
            </a:fld>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ways they can let the child take reasonable risks in each area, while still giving them the skills for how to stay safe while doing this.</a:t>
            </a:r>
          </a:p>
        </p:txBody>
      </p:sp>
      <p:sp>
        <p:nvSpPr>
          <p:cNvPr id="4" name="Slide Number Placeholder 3"/>
          <p:cNvSpPr>
            <a:spLocks noGrp="1"/>
          </p:cNvSpPr>
          <p:nvPr>
            <p:ph type="sldNum" sz="quarter" idx="5"/>
          </p:nvPr>
        </p:nvSpPr>
        <p:spPr/>
        <p:txBody>
          <a:bodyPr/>
          <a:lstStyle/>
          <a:p>
            <a:fld id="{28E8E64D-AC5F-45F0-8656-141E627E86C2}" type="slidenum">
              <a:rPr lang="en-US" altLang="en-US" smtClean="0"/>
              <a:pPr/>
              <a:t>46</a:t>
            </a:fld>
            <a:endParaRPr lang="en-US" altLang="en-US"/>
          </a:p>
        </p:txBody>
      </p:sp>
    </p:spTree>
    <p:extLst>
      <p:ext uri="{BB962C8B-B14F-4D97-AF65-F5344CB8AC3E}">
        <p14:creationId xmlns:p14="http://schemas.microsoft.com/office/powerpoint/2010/main" val="2822337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B96522D5-0516-4C37-8A52-A981967C99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F300CCE-2033-4168-88D2-54F6C9D97469}" type="slidenum">
              <a:rPr lang="en-US" altLang="en-US">
                <a:latin typeface="Arial" panose="020B0604020202020204" pitchFamily="34" charset="0"/>
              </a:rPr>
              <a:pPr>
                <a:spcBef>
                  <a:spcPct val="0"/>
                </a:spcBef>
              </a:pPr>
              <a:t>52</a:t>
            </a:fld>
            <a:endParaRPr lang="en-US" altLang="en-US">
              <a:latin typeface="Arial" panose="020B0604020202020204" pitchFamily="34" charset="0"/>
            </a:endParaRPr>
          </a:p>
        </p:txBody>
      </p:sp>
      <p:sp>
        <p:nvSpPr>
          <p:cNvPr id="108547" name="Rectangle 2">
            <a:extLst>
              <a:ext uri="{FF2B5EF4-FFF2-40B4-BE49-F238E27FC236}">
                <a16:creationId xmlns:a16="http://schemas.microsoft.com/office/drawing/2014/main" id="{1C6BAB71-3E18-493A-AF2E-B1173A3E62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a:extLst>
              <a:ext uri="{FF2B5EF4-FFF2-40B4-BE49-F238E27FC236}">
                <a16:creationId xmlns:a16="http://schemas.microsoft.com/office/drawing/2014/main" id="{12DF6201-1A5C-41A5-B7E9-73BB3C737591}"/>
              </a:ext>
            </a:extLst>
          </p:cNvPr>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lnSpc>
                <a:spcPct val="90000"/>
              </a:lnSpc>
              <a:spcBef>
                <a:spcPct val="0"/>
              </a:spcBef>
              <a:defRPr/>
            </a:pPr>
            <a:r>
              <a:rPr lang="en-US" altLang="en-US" sz="900"/>
              <a:t>*** Numbers fly in one at a time: slide one in and explain, then move on ***</a:t>
            </a:r>
          </a:p>
          <a:p>
            <a:pPr eaLnBrk="1" hangingPunct="1">
              <a:lnSpc>
                <a:spcPct val="90000"/>
              </a:lnSpc>
              <a:spcBef>
                <a:spcPct val="0"/>
              </a:spcBef>
              <a:defRPr/>
            </a:pPr>
            <a:endParaRPr lang="en-US" altLang="en-US" sz="900"/>
          </a:p>
          <a:p>
            <a:pPr eaLnBrk="1" hangingPunct="1">
              <a:lnSpc>
                <a:spcPct val="90000"/>
              </a:lnSpc>
              <a:spcBef>
                <a:spcPct val="0"/>
              </a:spcBef>
              <a:defRPr/>
            </a:pPr>
            <a:r>
              <a:rPr lang="en-US" altLang="en-US" sz="900" u="sng"/>
              <a:t>Refer to yellow handout: emergency information card. All numbers there</a:t>
            </a:r>
          </a:p>
          <a:p>
            <a:pPr eaLnBrk="1" hangingPunct="1">
              <a:lnSpc>
                <a:spcPct val="90000"/>
              </a:lnSpc>
              <a:spcBef>
                <a:spcPct val="0"/>
              </a:spcBef>
              <a:defRPr/>
            </a:pPr>
            <a:endParaRPr lang="en-US" altLang="en-US" sz="900"/>
          </a:p>
          <a:p>
            <a:pPr eaLnBrk="1" hangingPunct="1">
              <a:lnSpc>
                <a:spcPct val="90000"/>
              </a:lnSpc>
              <a:spcBef>
                <a:spcPct val="0"/>
              </a:spcBef>
              <a:defRPr/>
            </a:pPr>
            <a:r>
              <a:rPr lang="en-US" altLang="en-US" sz="900"/>
              <a:t>Enhanced 911 in King County and all metro areas &amp; most rural areas. </a:t>
            </a:r>
          </a:p>
          <a:p>
            <a:pPr eaLnBrk="1" hangingPunct="1">
              <a:lnSpc>
                <a:spcPct val="90000"/>
              </a:lnSpc>
              <a:spcBef>
                <a:spcPct val="0"/>
              </a:spcBef>
              <a:buFontTx/>
              <a:buChar char="•"/>
              <a:defRPr/>
            </a:pPr>
            <a:r>
              <a:rPr lang="en-US" altLang="en-US" sz="900"/>
              <a:t>Stay on line to tell them what the problem is</a:t>
            </a:r>
          </a:p>
          <a:p>
            <a:pPr eaLnBrk="1" hangingPunct="1">
              <a:lnSpc>
                <a:spcPct val="90000"/>
              </a:lnSpc>
              <a:spcBef>
                <a:spcPct val="0"/>
              </a:spcBef>
              <a:buFontTx/>
              <a:buChar char="•"/>
              <a:defRPr/>
            </a:pPr>
            <a:r>
              <a:rPr lang="en-US" altLang="en-US" sz="900"/>
              <a:t>Better to use home phone (“land line”) versus cell phone</a:t>
            </a:r>
          </a:p>
          <a:p>
            <a:pPr eaLnBrk="1" hangingPunct="1">
              <a:lnSpc>
                <a:spcPct val="90000"/>
              </a:lnSpc>
              <a:spcBef>
                <a:spcPct val="0"/>
              </a:spcBef>
              <a:buFontTx/>
              <a:buChar char="•"/>
              <a:defRPr/>
            </a:pPr>
            <a:r>
              <a:rPr lang="en-US" altLang="en-US" sz="900"/>
              <a:t>Don’t be surprised to see a fire engine instead of an ambulance</a:t>
            </a:r>
          </a:p>
          <a:p>
            <a:pPr eaLnBrk="1" hangingPunct="1">
              <a:lnSpc>
                <a:spcPct val="90000"/>
              </a:lnSpc>
              <a:spcBef>
                <a:spcPct val="0"/>
              </a:spcBef>
              <a:defRPr/>
            </a:pPr>
            <a:endParaRPr lang="en-US" altLang="en-US" sz="500"/>
          </a:p>
          <a:p>
            <a:pPr eaLnBrk="1" hangingPunct="1">
              <a:lnSpc>
                <a:spcPct val="90000"/>
              </a:lnSpc>
              <a:spcBef>
                <a:spcPct val="0"/>
              </a:spcBef>
              <a:defRPr/>
            </a:pPr>
            <a:r>
              <a:rPr lang="en-US" altLang="en-US" sz="900"/>
              <a:t>Poison Control Center - National 800-222-1222 </a:t>
            </a:r>
          </a:p>
          <a:p>
            <a:pPr eaLnBrk="1" hangingPunct="1">
              <a:lnSpc>
                <a:spcPct val="90000"/>
              </a:lnSpc>
              <a:spcBef>
                <a:spcPct val="0"/>
              </a:spcBef>
              <a:defRPr/>
            </a:pPr>
            <a:r>
              <a:rPr lang="en-US" altLang="en-US" sz="900"/>
              <a:t>In case of emergency, </a:t>
            </a:r>
            <a:r>
              <a:rPr lang="en-US" altLang="en-US" sz="900" b="1"/>
              <a:t>first</a:t>
            </a:r>
            <a:r>
              <a:rPr lang="en-US" altLang="en-US" sz="900"/>
              <a:t> phone 9-1-1. Once they are on their way, call Poison Control</a:t>
            </a:r>
          </a:p>
          <a:p>
            <a:pPr eaLnBrk="1" hangingPunct="1">
              <a:lnSpc>
                <a:spcPct val="90000"/>
              </a:lnSpc>
              <a:spcBef>
                <a:spcPct val="0"/>
              </a:spcBef>
              <a:defRPr/>
            </a:pPr>
            <a:r>
              <a:rPr lang="en-US" altLang="en-US" sz="900"/>
              <a:t>Call anytime with questions. Can order Mr. Yuk stickers and information about poisonous plants from them</a:t>
            </a:r>
          </a:p>
          <a:p>
            <a:pPr eaLnBrk="1" hangingPunct="1">
              <a:lnSpc>
                <a:spcPct val="90000"/>
              </a:lnSpc>
              <a:spcBef>
                <a:spcPct val="0"/>
              </a:spcBef>
              <a:defRPr/>
            </a:pPr>
            <a:endParaRPr lang="en-US" altLang="en-US" sz="500"/>
          </a:p>
          <a:p>
            <a:pPr eaLnBrk="1" hangingPunct="1">
              <a:lnSpc>
                <a:spcPct val="90000"/>
              </a:lnSpc>
              <a:spcBef>
                <a:spcPct val="0"/>
              </a:spcBef>
              <a:defRPr/>
            </a:pPr>
            <a:r>
              <a:rPr lang="en-US" altLang="en-US" sz="900"/>
              <a:t>Children’s Hospital Resource Line—Staffed 7 AM to 11PM by RNs</a:t>
            </a:r>
          </a:p>
          <a:p>
            <a:pPr eaLnBrk="1" hangingPunct="1">
              <a:lnSpc>
                <a:spcPct val="90000"/>
              </a:lnSpc>
              <a:spcBef>
                <a:spcPct val="0"/>
              </a:spcBef>
              <a:buFontTx/>
              <a:buChar char="•"/>
              <a:defRPr/>
            </a:pPr>
            <a:r>
              <a:rPr lang="en-US" altLang="en-US" sz="900"/>
              <a:t>Triage Illnesses &amp; Injuries</a:t>
            </a:r>
          </a:p>
          <a:p>
            <a:pPr eaLnBrk="1" hangingPunct="1">
              <a:lnSpc>
                <a:spcPct val="90000"/>
              </a:lnSpc>
              <a:spcBef>
                <a:spcPct val="0"/>
              </a:spcBef>
              <a:buFontTx/>
              <a:buChar char="•"/>
              <a:defRPr/>
            </a:pPr>
            <a:r>
              <a:rPr lang="en-US" altLang="en-US" sz="900"/>
              <a:t>Answer developmental questions/ sleep questions / toilet training questions</a:t>
            </a:r>
          </a:p>
          <a:p>
            <a:pPr eaLnBrk="1" hangingPunct="1">
              <a:lnSpc>
                <a:spcPct val="90000"/>
              </a:lnSpc>
              <a:spcBef>
                <a:spcPct val="0"/>
              </a:spcBef>
              <a:buFontTx/>
              <a:buChar char="•"/>
              <a:defRPr/>
            </a:pPr>
            <a:r>
              <a:rPr lang="en-US" altLang="en-US" sz="900"/>
              <a:t>Can provide resources within &amp; without Children’s Hospital</a:t>
            </a:r>
          </a:p>
          <a:p>
            <a:pPr eaLnBrk="1" hangingPunct="1">
              <a:lnSpc>
                <a:spcPct val="90000"/>
              </a:lnSpc>
              <a:spcBef>
                <a:spcPct val="0"/>
              </a:spcBef>
              <a:buFontTx/>
              <a:buChar char="•"/>
              <a:defRPr/>
            </a:pPr>
            <a:endParaRPr lang="en-US" altLang="en-US" sz="500"/>
          </a:p>
          <a:p>
            <a:pPr eaLnBrk="1" hangingPunct="1">
              <a:lnSpc>
                <a:spcPct val="90000"/>
              </a:lnSpc>
              <a:spcBef>
                <a:spcPct val="0"/>
              </a:spcBef>
              <a:defRPr/>
            </a:pPr>
            <a:r>
              <a:rPr lang="en-US" altLang="en-US" sz="900"/>
              <a:t>Great Starts: Childbirth preparation classes, Newborn Care and Breastfeeding Classes</a:t>
            </a:r>
          </a:p>
          <a:p>
            <a:pPr eaLnBrk="1" hangingPunct="1">
              <a:lnSpc>
                <a:spcPct val="90000"/>
              </a:lnSpc>
              <a:spcBef>
                <a:spcPct val="0"/>
              </a:spcBef>
              <a:defRPr/>
            </a:pPr>
            <a:endParaRPr lang="en-US" altLang="en-US" sz="500"/>
          </a:p>
          <a:p>
            <a:pPr eaLnBrk="1" hangingPunct="1">
              <a:lnSpc>
                <a:spcPct val="90000"/>
              </a:lnSpc>
              <a:spcBef>
                <a:spcPct val="0"/>
              </a:spcBef>
              <a:defRPr/>
            </a:pPr>
            <a:r>
              <a:rPr lang="en-US" altLang="en-US" sz="900"/>
              <a:t>Consumer Product Safety Commission— Info about product safety and recalls. Offers mailing list for recalls. </a:t>
            </a:r>
          </a:p>
          <a:p>
            <a:pPr eaLnBrk="1" hangingPunct="1">
              <a:lnSpc>
                <a:spcPct val="90000"/>
              </a:lnSpc>
              <a:spcBef>
                <a:spcPct val="0"/>
              </a:spcBef>
              <a:defRPr/>
            </a:pPr>
            <a:endParaRPr lang="en-US" altLang="en-US" sz="500"/>
          </a:p>
          <a:p>
            <a:pPr eaLnBrk="1" hangingPunct="1">
              <a:lnSpc>
                <a:spcPct val="90000"/>
              </a:lnSpc>
              <a:spcBef>
                <a:spcPct val="0"/>
              </a:spcBef>
              <a:defRPr/>
            </a:pPr>
            <a:r>
              <a:rPr lang="en-US" altLang="en-US" sz="900"/>
              <a:t>Wash Safety Restraint Coalition Car seat safety info and class referral </a:t>
            </a:r>
          </a:p>
          <a:p>
            <a:pPr eaLnBrk="1" hangingPunct="1">
              <a:lnSpc>
                <a:spcPct val="90000"/>
              </a:lnSpc>
              <a:spcBef>
                <a:spcPct val="0"/>
              </a:spcBef>
              <a:buFontTx/>
              <a:buChar char="•"/>
              <a:defRPr/>
            </a:pPr>
            <a:r>
              <a:rPr lang="en-US" altLang="en-US" sz="900"/>
              <a:t>800-BUCKLUP  www.bucklup.org Resource for car seat questions (installation, use, special needs), WA child restraint laws, and a list of car seat checkup events and classes in your area.</a:t>
            </a:r>
          </a:p>
          <a:p>
            <a:pPr eaLnBrk="1" hangingPunct="1">
              <a:lnSpc>
                <a:spcPct val="90000"/>
              </a:lnSpc>
              <a:spcBef>
                <a:spcPct val="0"/>
              </a:spcBef>
              <a:buFontTx/>
              <a:buChar char="•"/>
              <a:defRPr/>
            </a:pPr>
            <a:endParaRPr lang="en-US" altLang="en-US" sz="900"/>
          </a:p>
          <a:p>
            <a:pPr eaLnBrk="1" hangingPunct="1">
              <a:lnSpc>
                <a:spcPct val="90000"/>
              </a:lnSpc>
              <a:spcBef>
                <a:spcPct val="0"/>
              </a:spcBef>
              <a:buFontTx/>
              <a:buChar char="•"/>
              <a:defRPr/>
            </a:pPr>
            <a:r>
              <a:rPr lang="en-US" altLang="en-US" sz="900"/>
              <a:t>PHSKC—Public Health Seattle King County</a:t>
            </a:r>
            <a:br>
              <a:rPr lang="en-US" altLang="en-US" sz="900"/>
            </a:br>
            <a:r>
              <a:rPr lang="en-US" altLang="en-US" sz="900"/>
              <a:t> www.kingcounty.gov/health --provide low cost immunizations, information about lead hazards, asbestos, air quality, water quality.</a:t>
            </a:r>
          </a:p>
          <a:p>
            <a:pPr eaLnBrk="1" hangingPunct="1">
              <a:lnSpc>
                <a:spcPct val="90000"/>
              </a:lnSpc>
              <a:spcBef>
                <a:spcPct val="0"/>
              </a:spcBef>
              <a:buFontTx/>
              <a:buChar char="•"/>
              <a:defRPr/>
            </a:pPr>
            <a:endParaRPr lang="en-US" altLang="en-US" sz="900"/>
          </a:p>
          <a:p>
            <a:pPr eaLnBrk="1" hangingPunct="1">
              <a:lnSpc>
                <a:spcPct val="90000"/>
              </a:lnSpc>
              <a:spcBef>
                <a:spcPct val="0"/>
              </a:spcBef>
              <a:buFontTx/>
              <a:buChar char="•"/>
              <a:defRPr/>
            </a:pPr>
            <a:r>
              <a:rPr lang="en-US" altLang="en-US" sz="900"/>
              <a:t>WA Toxics Coalition – resource for environmental health promotion (allergens, toxins, etc. in toys, home products, clothes, etc.) with resources on child safety and health (offers mailing list – Growing Up Green). </a:t>
            </a:r>
          </a:p>
          <a:p>
            <a:pPr eaLnBrk="1" hangingPunct="1">
              <a:lnSpc>
                <a:spcPct val="90000"/>
              </a:lnSpc>
              <a:spcBef>
                <a:spcPct val="0"/>
              </a:spcBef>
              <a:buFontTx/>
              <a:buChar char="•"/>
              <a:defRPr/>
            </a:pPr>
            <a:endParaRPr lang="en-US" altLang="en-US" sz="900"/>
          </a:p>
          <a:p>
            <a:pPr eaLnBrk="1" hangingPunct="1">
              <a:lnSpc>
                <a:spcPct val="90000"/>
              </a:lnSpc>
              <a:spcBef>
                <a:spcPct val="0"/>
              </a:spcBef>
              <a:buFontTx/>
              <a:buChar char="•"/>
              <a:defRPr/>
            </a:pPr>
            <a:r>
              <a:rPr lang="en-US" altLang="en-US" sz="900"/>
              <a:t>Safe Kids USA – part of SafeKids Worldwide – experts on childhood injury prevention from birth through adulthood. Fact sheets on all kinds of child injury prevention topics (bikes, cars, water sports, falls, fires, etc.) and research reports on childhood injury.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B514F0-07E1-4380-AA81-E31FAE92743C}"/>
              </a:ext>
            </a:extLst>
          </p:cNvPr>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939FB5A6-95AF-4517-A478-0D0F75D692E1}"/>
              </a:ext>
            </a:extLst>
          </p:cNvPr>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C1130BEC-865F-4949-929D-4B191E51B4D9}"/>
              </a:ext>
            </a:extLst>
          </p:cNvPr>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CC0D1850-C2E1-4A45-B65B-4788790EA2F0}"/>
              </a:ext>
            </a:extLst>
          </p:cNvPr>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0" name="Date Placeholder 27">
            <a:extLst>
              <a:ext uri="{FF2B5EF4-FFF2-40B4-BE49-F238E27FC236}">
                <a16:creationId xmlns:a16="http://schemas.microsoft.com/office/drawing/2014/main" id="{BFF06FB3-8889-42D5-A13D-18132C44A3A9}"/>
              </a:ext>
            </a:extLst>
          </p:cNvPr>
          <p:cNvSpPr>
            <a:spLocks noGrp="1"/>
          </p:cNvSpPr>
          <p:nvPr>
            <p:ph type="dt" sz="half" idx="10"/>
          </p:nvPr>
        </p:nvSpPr>
        <p:spPr>
          <a:xfrm>
            <a:off x="6400800" y="6354763"/>
            <a:ext cx="2286000" cy="366712"/>
          </a:xfrm>
        </p:spPr>
        <p:txBody>
          <a:bodyPr/>
          <a:lstStyle>
            <a:lvl1pPr>
              <a:defRPr sz="1400"/>
            </a:lvl1pPr>
          </a:lstStyle>
          <a:p>
            <a:pPr>
              <a:defRPr/>
            </a:pPr>
            <a:fld id="{B8ECAFA3-1AA9-4AEB-9610-06B4044CFDB2}" type="datetimeFigureOut">
              <a:rPr lang="en-US"/>
              <a:pPr>
                <a:defRPr/>
              </a:pPr>
              <a:t>2/25/2026</a:t>
            </a:fld>
            <a:endParaRPr lang="en-US"/>
          </a:p>
        </p:txBody>
      </p:sp>
      <p:sp>
        <p:nvSpPr>
          <p:cNvPr id="11" name="Footer Placeholder 16">
            <a:extLst>
              <a:ext uri="{FF2B5EF4-FFF2-40B4-BE49-F238E27FC236}">
                <a16:creationId xmlns:a16="http://schemas.microsoft.com/office/drawing/2014/main" id="{42CA86A3-FB85-4E7C-9C11-7DB17CD33BFC}"/>
              </a:ext>
            </a:extLst>
          </p:cNvPr>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a:extLst>
              <a:ext uri="{FF2B5EF4-FFF2-40B4-BE49-F238E27FC236}">
                <a16:creationId xmlns:a16="http://schemas.microsoft.com/office/drawing/2014/main" id="{4A35EE4B-0F30-46F0-A3EF-99AF8D6C3E01}"/>
              </a:ext>
            </a:extLst>
          </p:cNvPr>
          <p:cNvSpPr>
            <a:spLocks noGrp="1"/>
          </p:cNvSpPr>
          <p:nvPr>
            <p:ph type="sldNum" sz="quarter" idx="12"/>
          </p:nvPr>
        </p:nvSpPr>
        <p:spPr>
          <a:xfrm>
            <a:off x="1216025" y="6354763"/>
            <a:ext cx="1219200" cy="366712"/>
          </a:xfrm>
        </p:spPr>
        <p:txBody>
          <a:bodyPr/>
          <a:lstStyle>
            <a:lvl1pPr>
              <a:defRPr/>
            </a:lvl1pPr>
          </a:lstStyle>
          <a:p>
            <a:fld id="{005EB458-C864-407B-8EF6-CAE4AC44C334}" type="slidenum">
              <a:rPr lang="en-US" altLang="en-US"/>
              <a:pPr/>
              <a:t>‹#›</a:t>
            </a:fld>
            <a:endParaRPr lang="en-US" altLang="en-US"/>
          </a:p>
        </p:txBody>
      </p:sp>
    </p:spTree>
    <p:extLst>
      <p:ext uri="{BB962C8B-B14F-4D97-AF65-F5344CB8AC3E}">
        <p14:creationId xmlns:p14="http://schemas.microsoft.com/office/powerpoint/2010/main" val="411772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F879-56D7-4309-ABC1-9723EF2E6C8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32F86F1-5E95-44ED-8A1E-857F7EE7A2A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4EFD886-EA11-436A-B245-D0296C950D26}"/>
              </a:ext>
            </a:extLst>
          </p:cNvPr>
          <p:cNvSpPr>
            <a:spLocks noGrp="1"/>
          </p:cNvSpPr>
          <p:nvPr>
            <p:ph type="sldNum" sz="quarter" idx="12"/>
          </p:nvPr>
        </p:nvSpPr>
        <p:spPr/>
        <p:txBody>
          <a:bodyPr/>
          <a:lstStyle>
            <a:lvl1pPr>
              <a:defRPr/>
            </a:lvl1pPr>
          </a:lstStyle>
          <a:p>
            <a:fld id="{07C83DEE-D1AA-4406-AD9E-F0C1B57B7828}" type="slidenum">
              <a:rPr lang="en-US" altLang="en-US"/>
              <a:pPr/>
              <a:t>‹#›</a:t>
            </a:fld>
            <a:endParaRPr lang="en-US" altLang="en-US"/>
          </a:p>
        </p:txBody>
      </p:sp>
    </p:spTree>
    <p:extLst>
      <p:ext uri="{BB962C8B-B14F-4D97-AF65-F5344CB8AC3E}">
        <p14:creationId xmlns:p14="http://schemas.microsoft.com/office/powerpoint/2010/main" val="421231939"/>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128987-1450-470B-88F6-031B136D6884}"/>
              </a:ext>
            </a:extLst>
          </p:cNvPr>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55E4727B-D0B7-480B-9301-4E1E9BD97AF8}"/>
              </a:ext>
            </a:extLst>
          </p:cNvPr>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a:t>Click to edit Master title style</a:t>
            </a:r>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a:extLst>
              <a:ext uri="{FF2B5EF4-FFF2-40B4-BE49-F238E27FC236}">
                <a16:creationId xmlns:a16="http://schemas.microsoft.com/office/drawing/2014/main" id="{2367F7D8-F468-47A4-A5F0-EF377E610052}"/>
              </a:ext>
            </a:extLst>
          </p:cNvPr>
          <p:cNvSpPr>
            <a:spLocks noGrp="1"/>
          </p:cNvSpPr>
          <p:nvPr>
            <p:ph type="dt" sz="half" idx="10"/>
          </p:nvPr>
        </p:nvSpPr>
        <p:spPr>
          <a:xfrm>
            <a:off x="6400800" y="6354763"/>
            <a:ext cx="2286000" cy="366712"/>
          </a:xfrm>
        </p:spPr>
        <p:txBody>
          <a:bodyPr/>
          <a:lstStyle>
            <a:lvl1pPr>
              <a:defRPr/>
            </a:lvl1pPr>
          </a:lstStyle>
          <a:p>
            <a:pPr>
              <a:defRPr/>
            </a:pPr>
            <a:fld id="{7D36E97C-8800-4A9B-9069-3D509B1B4AB9}" type="datetimeFigureOut">
              <a:rPr lang="en-US"/>
              <a:pPr>
                <a:defRPr/>
              </a:pPr>
              <a:t>2/25/2026</a:t>
            </a:fld>
            <a:endParaRPr lang="en-US"/>
          </a:p>
        </p:txBody>
      </p:sp>
      <p:sp>
        <p:nvSpPr>
          <p:cNvPr id="7" name="Footer Placeholder 4">
            <a:extLst>
              <a:ext uri="{FF2B5EF4-FFF2-40B4-BE49-F238E27FC236}">
                <a16:creationId xmlns:a16="http://schemas.microsoft.com/office/drawing/2014/main" id="{64966F30-3ED3-48F4-BE3B-69175F9AD117}"/>
              </a:ext>
            </a:extLst>
          </p:cNvPr>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D27ECB90-2472-49E4-BC43-9B8F3D5115A9}"/>
              </a:ext>
            </a:extLst>
          </p:cNvPr>
          <p:cNvSpPr>
            <a:spLocks noGrp="1"/>
          </p:cNvSpPr>
          <p:nvPr>
            <p:ph type="sldNum" sz="quarter" idx="12"/>
          </p:nvPr>
        </p:nvSpPr>
        <p:spPr>
          <a:xfrm>
            <a:off x="1069975" y="6354763"/>
            <a:ext cx="1520825" cy="366712"/>
          </a:xfrm>
        </p:spPr>
        <p:txBody>
          <a:bodyPr/>
          <a:lstStyle>
            <a:lvl1pPr>
              <a:defRPr/>
            </a:lvl1pPr>
          </a:lstStyle>
          <a:p>
            <a:fld id="{1F99D9AD-8B42-439F-A235-7234B17E5632}" type="slidenum">
              <a:rPr lang="en-US" altLang="en-US"/>
              <a:pPr/>
              <a:t>‹#›</a:t>
            </a:fld>
            <a:endParaRPr lang="en-US" altLang="en-US"/>
          </a:p>
        </p:txBody>
      </p:sp>
    </p:spTree>
    <p:extLst>
      <p:ext uri="{BB962C8B-B14F-4D97-AF65-F5344CB8AC3E}">
        <p14:creationId xmlns:p14="http://schemas.microsoft.com/office/powerpoint/2010/main" val="172198903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91B67A-1CBC-4580-A2C9-D26DF8400C19}"/>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09910628-805B-4CBC-AE91-326A0B711CF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B7B90EC1-F58A-4231-8947-5BE1DA5065A8}"/>
              </a:ext>
            </a:extLst>
          </p:cNvPr>
          <p:cNvSpPr>
            <a:spLocks noGrp="1"/>
          </p:cNvSpPr>
          <p:nvPr>
            <p:ph type="sldNum" sz="quarter" idx="12"/>
          </p:nvPr>
        </p:nvSpPr>
        <p:spPr/>
        <p:txBody>
          <a:bodyPr/>
          <a:lstStyle>
            <a:lvl1pPr>
              <a:defRPr/>
            </a:lvl1pPr>
          </a:lstStyle>
          <a:p>
            <a:fld id="{72E3BEBF-F625-4EC8-9B59-B2E825B6FF13}" type="slidenum">
              <a:rPr lang="en-US" altLang="en-US"/>
              <a:pPr/>
              <a:t>‹#›</a:t>
            </a:fld>
            <a:endParaRPr lang="en-US" altLang="en-US"/>
          </a:p>
        </p:txBody>
      </p:sp>
    </p:spTree>
    <p:extLst>
      <p:ext uri="{BB962C8B-B14F-4D97-AF65-F5344CB8AC3E}">
        <p14:creationId xmlns:p14="http://schemas.microsoft.com/office/powerpoint/2010/main" val="1149690795"/>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a:extLst>
              <a:ext uri="{FF2B5EF4-FFF2-40B4-BE49-F238E27FC236}">
                <a16:creationId xmlns:a16="http://schemas.microsoft.com/office/drawing/2014/main" id="{2761F0E9-AB6F-4A63-BC16-7E45AC1D4E27}"/>
              </a:ext>
            </a:extLst>
          </p:cNvPr>
          <p:cNvSpPr>
            <a:spLocks noGrp="1"/>
          </p:cNvSpPr>
          <p:nvPr>
            <p:ph type="dt" sz="half" idx="10"/>
          </p:nvPr>
        </p:nvSpPr>
        <p:spPr/>
        <p:txBody>
          <a:bodyPr/>
          <a:lstStyle>
            <a:lvl1pPr>
              <a:defRPr/>
            </a:lvl1pPr>
          </a:lstStyle>
          <a:p>
            <a:pPr>
              <a:defRPr/>
            </a:pPr>
            <a:fld id="{032D067A-3643-409A-997B-34D798DABFC5}" type="datetimeFigureOut">
              <a:rPr lang="en-US"/>
              <a:pPr>
                <a:defRPr/>
              </a:pPr>
              <a:t>2/25/2026</a:t>
            </a:fld>
            <a:endParaRPr lang="en-US"/>
          </a:p>
        </p:txBody>
      </p:sp>
      <p:sp>
        <p:nvSpPr>
          <p:cNvPr id="8" name="Footer Placeholder 2">
            <a:extLst>
              <a:ext uri="{FF2B5EF4-FFF2-40B4-BE49-F238E27FC236}">
                <a16:creationId xmlns:a16="http://schemas.microsoft.com/office/drawing/2014/main" id="{6AA0C12F-953F-48E7-87DF-B4B1F7FAD13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22">
            <a:extLst>
              <a:ext uri="{FF2B5EF4-FFF2-40B4-BE49-F238E27FC236}">
                <a16:creationId xmlns:a16="http://schemas.microsoft.com/office/drawing/2014/main" id="{678AA4AC-E915-4A3F-B99D-3E3A332F3F18}"/>
              </a:ext>
            </a:extLst>
          </p:cNvPr>
          <p:cNvSpPr>
            <a:spLocks noGrp="1"/>
          </p:cNvSpPr>
          <p:nvPr>
            <p:ph type="sldNum" sz="quarter" idx="12"/>
          </p:nvPr>
        </p:nvSpPr>
        <p:spPr/>
        <p:txBody>
          <a:bodyPr/>
          <a:lstStyle>
            <a:lvl1pPr>
              <a:defRPr/>
            </a:lvl1pPr>
          </a:lstStyle>
          <a:p>
            <a:fld id="{954BC398-8EF5-444F-BBBA-0ED5300AC299}" type="slidenum">
              <a:rPr lang="en-US" altLang="en-US"/>
              <a:pPr/>
              <a:t>‹#›</a:t>
            </a:fld>
            <a:endParaRPr lang="en-US" altLang="en-US"/>
          </a:p>
        </p:txBody>
      </p:sp>
    </p:spTree>
    <p:extLst>
      <p:ext uri="{BB962C8B-B14F-4D97-AF65-F5344CB8AC3E}">
        <p14:creationId xmlns:p14="http://schemas.microsoft.com/office/powerpoint/2010/main" val="284602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9B8A568A-4C07-442D-BFDD-896666D0FE01}"/>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4" name="Date Placeholder 2">
            <a:extLst>
              <a:ext uri="{FF2B5EF4-FFF2-40B4-BE49-F238E27FC236}">
                <a16:creationId xmlns:a16="http://schemas.microsoft.com/office/drawing/2014/main" id="{D0DA232E-68ED-4429-B188-B2B66B7E7141}"/>
              </a:ext>
            </a:extLst>
          </p:cNvPr>
          <p:cNvSpPr>
            <a:spLocks noGrp="1"/>
          </p:cNvSpPr>
          <p:nvPr>
            <p:ph type="dt" sz="half" idx="10"/>
          </p:nvPr>
        </p:nvSpPr>
        <p:spPr/>
        <p:txBody>
          <a:bodyPr/>
          <a:lstStyle>
            <a:lvl1pPr>
              <a:defRPr/>
            </a:lvl1pPr>
          </a:lstStyle>
          <a:p>
            <a:pPr>
              <a:defRPr/>
            </a:pPr>
            <a:fld id="{4496B313-4016-4AFA-BA97-ABB5FD44910F}" type="datetimeFigureOut">
              <a:rPr lang="en-US"/>
              <a:pPr>
                <a:defRPr/>
              </a:pPr>
              <a:t>2/25/2026</a:t>
            </a:fld>
            <a:endParaRPr lang="en-US"/>
          </a:p>
        </p:txBody>
      </p:sp>
      <p:sp>
        <p:nvSpPr>
          <p:cNvPr id="5" name="Footer Placeholder 3">
            <a:extLst>
              <a:ext uri="{FF2B5EF4-FFF2-40B4-BE49-F238E27FC236}">
                <a16:creationId xmlns:a16="http://schemas.microsoft.com/office/drawing/2014/main" id="{3146A3ED-0890-400B-94C8-D338227C14C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E9EAB784-5DF8-4945-88EB-F73DC32DEACA}"/>
              </a:ext>
            </a:extLst>
          </p:cNvPr>
          <p:cNvSpPr>
            <a:spLocks noGrp="1"/>
          </p:cNvSpPr>
          <p:nvPr>
            <p:ph type="sldNum" sz="quarter" idx="12"/>
          </p:nvPr>
        </p:nvSpPr>
        <p:spPr/>
        <p:txBody>
          <a:bodyPr/>
          <a:lstStyle>
            <a:lvl1pPr>
              <a:defRPr/>
            </a:lvl1pPr>
          </a:lstStyle>
          <a:p>
            <a:fld id="{CEB6A310-7848-41A1-A7D3-170008527A0F}" type="slidenum">
              <a:rPr lang="en-US" altLang="en-US"/>
              <a:pPr/>
              <a:t>‹#›</a:t>
            </a:fld>
            <a:endParaRPr lang="en-US" altLang="en-US"/>
          </a:p>
        </p:txBody>
      </p:sp>
    </p:spTree>
    <p:extLst>
      <p:ext uri="{BB962C8B-B14F-4D97-AF65-F5344CB8AC3E}">
        <p14:creationId xmlns:p14="http://schemas.microsoft.com/office/powerpoint/2010/main" val="3596606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a:extLst>
              <a:ext uri="{FF2B5EF4-FFF2-40B4-BE49-F238E27FC236}">
                <a16:creationId xmlns:a16="http://schemas.microsoft.com/office/drawing/2014/main" id="{CE132E4B-50D0-4B1F-B145-08E691B0CE73}"/>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a:extLst>
              <a:ext uri="{FF2B5EF4-FFF2-40B4-BE49-F238E27FC236}">
                <a16:creationId xmlns:a16="http://schemas.microsoft.com/office/drawing/2014/main" id="{8DDB0836-AC59-4A40-A00A-D5032851662B}"/>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Date Placeholder 1">
            <a:extLst>
              <a:ext uri="{FF2B5EF4-FFF2-40B4-BE49-F238E27FC236}">
                <a16:creationId xmlns:a16="http://schemas.microsoft.com/office/drawing/2014/main" id="{FAF0374F-12BF-4A7A-BD66-5586E48493C9}"/>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E92A85EE-7F13-4ACC-8973-FFAD07CB6BF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3">
            <a:extLst>
              <a:ext uri="{FF2B5EF4-FFF2-40B4-BE49-F238E27FC236}">
                <a16:creationId xmlns:a16="http://schemas.microsoft.com/office/drawing/2014/main" id="{66A567D6-0AB8-4211-B9A9-AC35C0743FE1}"/>
              </a:ext>
            </a:extLst>
          </p:cNvPr>
          <p:cNvSpPr>
            <a:spLocks noGrp="1"/>
          </p:cNvSpPr>
          <p:nvPr>
            <p:ph type="sldNum" sz="quarter" idx="12"/>
          </p:nvPr>
        </p:nvSpPr>
        <p:spPr/>
        <p:txBody>
          <a:bodyPr/>
          <a:lstStyle>
            <a:lvl1pPr>
              <a:defRPr/>
            </a:lvl1pPr>
          </a:lstStyle>
          <a:p>
            <a:fld id="{9865E444-0EA4-4FA5-8B44-F8D1E4E6F007}" type="slidenum">
              <a:rPr lang="en-US" altLang="en-US"/>
              <a:pPr/>
              <a:t>‹#›</a:t>
            </a:fld>
            <a:endParaRPr lang="en-US" altLang="en-US"/>
          </a:p>
        </p:txBody>
      </p:sp>
    </p:spTree>
    <p:extLst>
      <p:ext uri="{BB962C8B-B14F-4D97-AF65-F5344CB8AC3E}">
        <p14:creationId xmlns:p14="http://schemas.microsoft.com/office/powerpoint/2010/main" val="2460838528"/>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a:extLst>
              <a:ext uri="{FF2B5EF4-FFF2-40B4-BE49-F238E27FC236}">
                <a16:creationId xmlns:a16="http://schemas.microsoft.com/office/drawing/2014/main" id="{451EB0B5-0742-4CA1-B48F-C7E127FA23CA}"/>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a:extLst>
              <a:ext uri="{FF2B5EF4-FFF2-40B4-BE49-F238E27FC236}">
                <a16:creationId xmlns:a16="http://schemas.microsoft.com/office/drawing/2014/main" id="{C3F50802-0D4A-4E91-941E-6D02A2C8FEFC}"/>
              </a:ext>
            </a:extLst>
          </p:cNvPr>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a:extLst>
              <a:ext uri="{FF2B5EF4-FFF2-40B4-BE49-F238E27FC236}">
                <a16:creationId xmlns:a16="http://schemas.microsoft.com/office/drawing/2014/main" id="{2857D04B-4922-43B6-9C18-5D420DC44EF2}"/>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a:extLst>
              <a:ext uri="{FF2B5EF4-FFF2-40B4-BE49-F238E27FC236}">
                <a16:creationId xmlns:a16="http://schemas.microsoft.com/office/drawing/2014/main" id="{6B04FF50-08A6-4E03-B1DC-A63CB1F787D1}"/>
              </a:ext>
            </a:extLst>
          </p:cNvPr>
          <p:cNvSpPr>
            <a:spLocks noGrp="1"/>
          </p:cNvSpPr>
          <p:nvPr>
            <p:ph type="dt" sz="half" idx="10"/>
          </p:nvPr>
        </p:nvSpPr>
        <p:spPr/>
        <p:txBody>
          <a:bodyPr/>
          <a:lstStyle>
            <a:lvl1pPr>
              <a:defRPr/>
            </a:lvl1pPr>
          </a:lstStyle>
          <a:p>
            <a:pPr>
              <a:defRPr/>
            </a:pPr>
            <a:fld id="{C53D7403-DB70-4013-9AC8-9C9613375FE4}" type="datetimeFigureOut">
              <a:rPr lang="en-US"/>
              <a:pPr>
                <a:defRPr/>
              </a:pPr>
              <a:t>2/25/2026</a:t>
            </a:fld>
            <a:endParaRPr lang="en-US"/>
          </a:p>
        </p:txBody>
      </p:sp>
      <p:sp>
        <p:nvSpPr>
          <p:cNvPr id="9" name="Footer Placeholder 5">
            <a:extLst>
              <a:ext uri="{FF2B5EF4-FFF2-40B4-BE49-F238E27FC236}">
                <a16:creationId xmlns:a16="http://schemas.microsoft.com/office/drawing/2014/main" id="{A09CF1C0-A941-4631-8D70-5CBFA5DAD0C1}"/>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97A6E671-4397-4DE9-A01D-9F94540E223D}"/>
              </a:ext>
            </a:extLst>
          </p:cNvPr>
          <p:cNvSpPr>
            <a:spLocks noGrp="1"/>
          </p:cNvSpPr>
          <p:nvPr>
            <p:ph type="sldNum" sz="quarter" idx="12"/>
          </p:nvPr>
        </p:nvSpPr>
        <p:spPr/>
        <p:txBody>
          <a:bodyPr/>
          <a:lstStyle>
            <a:lvl1pPr>
              <a:defRPr/>
            </a:lvl1pPr>
          </a:lstStyle>
          <a:p>
            <a:fld id="{36D7BE2B-1F71-4948-A852-94B68DFA01EF}" type="slidenum">
              <a:rPr lang="en-US" altLang="en-US"/>
              <a:pPr/>
              <a:t>‹#›</a:t>
            </a:fld>
            <a:endParaRPr lang="en-US" altLang="en-US"/>
          </a:p>
        </p:txBody>
      </p:sp>
    </p:spTree>
    <p:extLst>
      <p:ext uri="{BB962C8B-B14F-4D97-AF65-F5344CB8AC3E}">
        <p14:creationId xmlns:p14="http://schemas.microsoft.com/office/powerpoint/2010/main" val="609203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a:extLst>
              <a:ext uri="{FF2B5EF4-FFF2-40B4-BE49-F238E27FC236}">
                <a16:creationId xmlns:a16="http://schemas.microsoft.com/office/drawing/2014/main" id="{E3BDFB5C-FE6C-4C62-99F6-4D0E4B70547D}"/>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a:extLst>
              <a:ext uri="{FF2B5EF4-FFF2-40B4-BE49-F238E27FC236}">
                <a16:creationId xmlns:a16="http://schemas.microsoft.com/office/drawing/2014/main" id="{E6CF6558-DAEF-401F-A44A-6DFB132A9072}"/>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43F5229D-6CBA-4860-99DF-CE8EE6962022}"/>
              </a:ext>
            </a:extLst>
          </p:cNvPr>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a:t>Click to edit Master text styles</a:t>
            </a:r>
          </a:p>
        </p:txBody>
      </p:sp>
      <p:sp>
        <p:nvSpPr>
          <p:cNvPr id="8" name="Date Placeholder 4">
            <a:extLst>
              <a:ext uri="{FF2B5EF4-FFF2-40B4-BE49-F238E27FC236}">
                <a16:creationId xmlns:a16="http://schemas.microsoft.com/office/drawing/2014/main" id="{3C3579E9-A0C1-4E68-96CD-57F03A049E33}"/>
              </a:ext>
            </a:extLst>
          </p:cNvPr>
          <p:cNvSpPr>
            <a:spLocks noGrp="1"/>
          </p:cNvSpPr>
          <p:nvPr>
            <p:ph type="dt" sz="half" idx="10"/>
          </p:nvPr>
        </p:nvSpPr>
        <p:spPr/>
        <p:txBody>
          <a:bodyPr/>
          <a:lstStyle>
            <a:lvl1pPr>
              <a:defRPr/>
            </a:lvl1pPr>
          </a:lstStyle>
          <a:p>
            <a:pPr>
              <a:defRPr/>
            </a:pPr>
            <a:fld id="{A4FAB470-76C4-4503-BA54-F1A3C3B186A2}" type="datetimeFigureOut">
              <a:rPr lang="en-US"/>
              <a:pPr>
                <a:defRPr/>
              </a:pPr>
              <a:t>2/25/2026</a:t>
            </a:fld>
            <a:endParaRPr lang="en-US"/>
          </a:p>
        </p:txBody>
      </p:sp>
      <p:sp>
        <p:nvSpPr>
          <p:cNvPr id="9" name="Footer Placeholder 5">
            <a:extLst>
              <a:ext uri="{FF2B5EF4-FFF2-40B4-BE49-F238E27FC236}">
                <a16:creationId xmlns:a16="http://schemas.microsoft.com/office/drawing/2014/main" id="{E7BF0A3B-733F-4B9B-91EE-9E307833CD56}"/>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2ED23104-D99B-45DF-AD73-A1E58124B0E6}"/>
              </a:ext>
            </a:extLst>
          </p:cNvPr>
          <p:cNvSpPr>
            <a:spLocks noGrp="1"/>
          </p:cNvSpPr>
          <p:nvPr>
            <p:ph type="sldNum" sz="quarter" idx="12"/>
          </p:nvPr>
        </p:nvSpPr>
        <p:spPr/>
        <p:txBody>
          <a:bodyPr/>
          <a:lstStyle>
            <a:lvl1pPr>
              <a:defRPr/>
            </a:lvl1pPr>
          </a:lstStyle>
          <a:p>
            <a:fld id="{F7005550-AF24-4713-B6E6-0B81295B5B1F}" type="slidenum">
              <a:rPr lang="en-US" altLang="en-US"/>
              <a:pPr/>
              <a:t>‹#›</a:t>
            </a:fld>
            <a:endParaRPr lang="en-US" altLang="en-US"/>
          </a:p>
        </p:txBody>
      </p:sp>
    </p:spTree>
    <p:extLst>
      <p:ext uri="{BB962C8B-B14F-4D97-AF65-F5344CB8AC3E}">
        <p14:creationId xmlns:p14="http://schemas.microsoft.com/office/powerpoint/2010/main" val="329532033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531E2F85-9C53-4DDA-AAF1-02FC56622E15}"/>
              </a:ext>
            </a:extLst>
          </p:cNvPr>
          <p:cNvSpPr>
            <a:spLocks noGrp="1"/>
          </p:cNvSpPr>
          <p:nvPr>
            <p:ph type="dt" sz="half" idx="10"/>
          </p:nvPr>
        </p:nvSpPr>
        <p:spPr/>
        <p:txBody>
          <a:bodyPr/>
          <a:lstStyle>
            <a:lvl1pPr>
              <a:defRPr/>
            </a:lvl1pPr>
          </a:lstStyle>
          <a:p>
            <a:pPr>
              <a:defRPr/>
            </a:pPr>
            <a:fld id="{1133D7ED-B3D2-4F17-A9FB-05B06C3F8E86}" type="datetimeFigureOut">
              <a:rPr lang="en-US"/>
              <a:pPr>
                <a:defRPr/>
              </a:pPr>
              <a:t>2/25/2026</a:t>
            </a:fld>
            <a:endParaRPr lang="en-US"/>
          </a:p>
        </p:txBody>
      </p:sp>
      <p:sp>
        <p:nvSpPr>
          <p:cNvPr id="5" name="Footer Placeholder 2">
            <a:extLst>
              <a:ext uri="{FF2B5EF4-FFF2-40B4-BE49-F238E27FC236}">
                <a16:creationId xmlns:a16="http://schemas.microsoft.com/office/drawing/2014/main" id="{D1187DA2-D59A-4E31-8FCA-2FD2BF0D123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0CCAB3BB-E910-4F3A-BD09-20E7D34EB809}"/>
              </a:ext>
            </a:extLst>
          </p:cNvPr>
          <p:cNvSpPr>
            <a:spLocks noGrp="1"/>
          </p:cNvSpPr>
          <p:nvPr>
            <p:ph type="sldNum" sz="quarter" idx="12"/>
          </p:nvPr>
        </p:nvSpPr>
        <p:spPr/>
        <p:txBody>
          <a:bodyPr/>
          <a:lstStyle>
            <a:lvl1pPr>
              <a:defRPr/>
            </a:lvl1pPr>
          </a:lstStyle>
          <a:p>
            <a:fld id="{B4D23BC7-4313-472C-B81D-D877717C1DAC}" type="slidenum">
              <a:rPr lang="en-US" altLang="en-US"/>
              <a:pPr/>
              <a:t>‹#›</a:t>
            </a:fld>
            <a:endParaRPr lang="en-US" altLang="en-US"/>
          </a:p>
        </p:txBody>
      </p:sp>
    </p:spTree>
    <p:extLst>
      <p:ext uri="{BB962C8B-B14F-4D97-AF65-F5344CB8AC3E}">
        <p14:creationId xmlns:p14="http://schemas.microsoft.com/office/powerpoint/2010/main" val="1772400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a:extLst>
              <a:ext uri="{FF2B5EF4-FFF2-40B4-BE49-F238E27FC236}">
                <a16:creationId xmlns:a16="http://schemas.microsoft.com/office/drawing/2014/main" id="{702B10CE-BE1B-4D2F-BE2F-DCA27C7E5F47}"/>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a:extLst>
              <a:ext uri="{FF2B5EF4-FFF2-40B4-BE49-F238E27FC236}">
                <a16:creationId xmlns:a16="http://schemas.microsoft.com/office/drawing/2014/main" id="{B5B674C8-477B-445D-A682-5FE913A2777E}"/>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Straight Connector 14">
            <a:extLst>
              <a:ext uri="{FF2B5EF4-FFF2-40B4-BE49-F238E27FC236}">
                <a16:creationId xmlns:a16="http://schemas.microsoft.com/office/drawing/2014/main" id="{366C070F-A592-432C-A078-ECE522AC3519}"/>
              </a:ext>
            </a:extLst>
          </p:cNvPr>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845FDE2B-5340-421D-BFFB-2E785605AF04}"/>
              </a:ext>
            </a:extLst>
          </p:cNvPr>
          <p:cNvSpPr>
            <a:spLocks noGrp="1"/>
          </p:cNvSpPr>
          <p:nvPr>
            <p:ph type="dt" sz="half" idx="10"/>
          </p:nvPr>
        </p:nvSpPr>
        <p:spPr/>
        <p:txBody>
          <a:bodyPr/>
          <a:lstStyle>
            <a:lvl1pPr>
              <a:defRPr/>
            </a:lvl1pPr>
          </a:lstStyle>
          <a:p>
            <a:pPr>
              <a:defRPr/>
            </a:pPr>
            <a:fld id="{716D5E4A-5073-4474-BB70-566C033B3566}" type="datetimeFigureOut">
              <a:rPr lang="en-US"/>
              <a:pPr>
                <a:defRPr/>
              </a:pPr>
              <a:t>2/25/2026</a:t>
            </a:fld>
            <a:endParaRPr lang="en-US"/>
          </a:p>
        </p:txBody>
      </p:sp>
      <p:sp>
        <p:nvSpPr>
          <p:cNvPr id="8" name="Footer Placeholder 4">
            <a:extLst>
              <a:ext uri="{FF2B5EF4-FFF2-40B4-BE49-F238E27FC236}">
                <a16:creationId xmlns:a16="http://schemas.microsoft.com/office/drawing/2014/main" id="{BF9C2EA8-C0C6-4FE7-BEA2-DFADAB2AF0B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E709651-9318-4DBA-853E-EEAB020AA0F6}"/>
              </a:ext>
            </a:extLst>
          </p:cNvPr>
          <p:cNvSpPr>
            <a:spLocks noGrp="1"/>
          </p:cNvSpPr>
          <p:nvPr>
            <p:ph type="sldNum" sz="quarter" idx="12"/>
          </p:nvPr>
        </p:nvSpPr>
        <p:spPr/>
        <p:txBody>
          <a:bodyPr/>
          <a:lstStyle>
            <a:lvl1pPr>
              <a:defRPr/>
            </a:lvl1pPr>
          </a:lstStyle>
          <a:p>
            <a:fld id="{E0CE4550-F686-469D-B515-65390455C34E}" type="slidenum">
              <a:rPr lang="en-US" altLang="en-US"/>
              <a:pPr/>
              <a:t>‹#›</a:t>
            </a:fld>
            <a:endParaRPr lang="en-US" altLang="en-US"/>
          </a:p>
        </p:txBody>
      </p:sp>
    </p:spTree>
    <p:extLst>
      <p:ext uri="{BB962C8B-B14F-4D97-AF65-F5344CB8AC3E}">
        <p14:creationId xmlns:p14="http://schemas.microsoft.com/office/powerpoint/2010/main" val="1029356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152400" y="990600"/>
            <a:ext cx="8763000" cy="5181600"/>
          </a:xfrm>
          <a:prstGeom prst="rect">
            <a:avLst/>
          </a:prstGeom>
        </p:spPr>
        <p:txBody>
          <a:bodyPr/>
          <a:lstStyle>
            <a:lvl1pPr>
              <a:defRPr baseline="0">
                <a:latin typeface="Verdana" pitchFamily="34" charset="0"/>
              </a:defRPr>
            </a:lvl1pPr>
            <a:lvl2pPr>
              <a:defRPr baseline="0">
                <a:latin typeface="Verdana" pitchFamily="34" charset="0"/>
              </a:defRPr>
            </a:lvl2pPr>
            <a:lvl3pPr>
              <a:defRPr baseline="0">
                <a:latin typeface="Verdana" pitchFamily="34" charset="0"/>
              </a:defRPr>
            </a:lvl3pPr>
            <a:lvl4pPr>
              <a:defRPr baseline="0">
                <a:latin typeface="Verdana" pitchFamily="34" charset="0"/>
              </a:defRPr>
            </a:lvl4pPr>
            <a:lvl5pPr>
              <a:defRPr baseline="0">
                <a:latin typeface="Verdan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p:cNvSpPr>
            <a:spLocks noGrp="1"/>
          </p:cNvSpPr>
          <p:nvPr>
            <p:ph type="body" sz="quarter" idx="11"/>
          </p:nvPr>
        </p:nvSpPr>
        <p:spPr>
          <a:xfrm>
            <a:off x="152400" y="152400"/>
            <a:ext cx="5715000" cy="609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2787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152400" y="990600"/>
            <a:ext cx="8763000" cy="5181600"/>
          </a:xfrm>
          <a:prstGeom prst="rect">
            <a:avLst/>
          </a:prstGeom>
        </p:spPr>
        <p:txBody>
          <a:bodyPr/>
          <a:lstStyle>
            <a:lvl1pPr>
              <a:defRPr baseline="0">
                <a:latin typeface="Verdana" pitchFamily="34" charset="0"/>
              </a:defRPr>
            </a:lvl1pPr>
            <a:lvl2pPr>
              <a:defRPr baseline="0">
                <a:latin typeface="Verdana" pitchFamily="34" charset="0"/>
              </a:defRPr>
            </a:lvl2pPr>
            <a:lvl3pPr>
              <a:defRPr baseline="0">
                <a:latin typeface="Verdana" pitchFamily="34" charset="0"/>
              </a:defRPr>
            </a:lvl3pPr>
            <a:lvl4pPr>
              <a:defRPr baseline="0">
                <a:latin typeface="Verdana" pitchFamily="34" charset="0"/>
              </a:defRPr>
            </a:lvl4pPr>
            <a:lvl5pPr>
              <a:defRPr baseline="0">
                <a:latin typeface="Verdan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p:cNvSpPr>
            <a:spLocks noGrp="1"/>
          </p:cNvSpPr>
          <p:nvPr>
            <p:ph type="body" sz="quarter" idx="11"/>
          </p:nvPr>
        </p:nvSpPr>
        <p:spPr>
          <a:xfrm>
            <a:off x="152400" y="152400"/>
            <a:ext cx="5715000" cy="609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69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152400" y="990600"/>
            <a:ext cx="8763000" cy="5181600"/>
          </a:xfrm>
          <a:prstGeom prst="rect">
            <a:avLst/>
          </a:prstGeom>
        </p:spPr>
        <p:txBody>
          <a:bodyPr/>
          <a:lstStyle>
            <a:lvl1pPr>
              <a:defRPr baseline="0">
                <a:latin typeface="Verdana" pitchFamily="34" charset="0"/>
              </a:defRPr>
            </a:lvl1pPr>
            <a:lvl2pPr>
              <a:defRPr baseline="0">
                <a:latin typeface="Verdana" pitchFamily="34" charset="0"/>
              </a:defRPr>
            </a:lvl2pPr>
            <a:lvl3pPr>
              <a:defRPr baseline="0">
                <a:latin typeface="Verdana" pitchFamily="34" charset="0"/>
              </a:defRPr>
            </a:lvl3pPr>
            <a:lvl4pPr>
              <a:defRPr baseline="0">
                <a:latin typeface="Verdana" pitchFamily="34" charset="0"/>
              </a:defRPr>
            </a:lvl4pPr>
            <a:lvl5pPr>
              <a:defRPr baseline="0">
                <a:latin typeface="Verdan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p:cNvSpPr>
            <a:spLocks noGrp="1"/>
          </p:cNvSpPr>
          <p:nvPr>
            <p:ph type="body" sz="quarter" idx="11"/>
          </p:nvPr>
        </p:nvSpPr>
        <p:spPr>
          <a:xfrm>
            <a:off x="152400" y="152400"/>
            <a:ext cx="5715000" cy="609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4025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152400" y="990600"/>
            <a:ext cx="8763000" cy="5181600"/>
          </a:xfrm>
          <a:prstGeom prst="rect">
            <a:avLst/>
          </a:prstGeom>
        </p:spPr>
        <p:txBody>
          <a:bodyPr/>
          <a:lstStyle>
            <a:lvl1pPr>
              <a:defRPr baseline="0">
                <a:latin typeface="Verdana" pitchFamily="34" charset="0"/>
              </a:defRPr>
            </a:lvl1pPr>
            <a:lvl2pPr>
              <a:defRPr baseline="0">
                <a:latin typeface="Verdana" pitchFamily="34" charset="0"/>
              </a:defRPr>
            </a:lvl2pPr>
            <a:lvl3pPr>
              <a:defRPr baseline="0">
                <a:latin typeface="Verdana" pitchFamily="34" charset="0"/>
              </a:defRPr>
            </a:lvl3pPr>
            <a:lvl4pPr>
              <a:defRPr baseline="0">
                <a:latin typeface="Verdana" pitchFamily="34" charset="0"/>
              </a:defRPr>
            </a:lvl4pPr>
            <a:lvl5pPr>
              <a:defRPr baseline="0">
                <a:latin typeface="Verdan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p:cNvSpPr>
            <a:spLocks noGrp="1"/>
          </p:cNvSpPr>
          <p:nvPr>
            <p:ph type="body" sz="quarter" idx="11"/>
          </p:nvPr>
        </p:nvSpPr>
        <p:spPr>
          <a:xfrm>
            <a:off x="152400" y="152400"/>
            <a:ext cx="5715000" cy="609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3515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EF236CCF-D808-4A2D-B21D-B537E461C6C9}"/>
              </a:ext>
            </a:extLst>
          </p:cNvPr>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860532A9-4B74-43E1-96FF-6A2447EF7629}"/>
              </a:ext>
            </a:extLst>
          </p:cNvPr>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F429025C-7185-4B3F-9C15-122A06DB9EF8}"/>
              </a:ext>
            </a:extLst>
          </p:cNvPr>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cs typeface="Arial" charset="0"/>
              </a:defRPr>
            </a:lvl1pPr>
          </a:lstStyle>
          <a:p>
            <a:pPr>
              <a:defRPr/>
            </a:pPr>
            <a:fld id="{7FFA7E04-ED1E-4585-AE55-00598422DC9A}" type="datetimeFigureOut">
              <a:rPr lang="en-US"/>
              <a:pPr>
                <a:defRPr/>
              </a:pPr>
              <a:t>2/25/2026</a:t>
            </a:fld>
            <a:endParaRPr lang="en-US"/>
          </a:p>
        </p:txBody>
      </p:sp>
      <p:sp>
        <p:nvSpPr>
          <p:cNvPr id="3" name="Footer Placeholder 2">
            <a:extLst>
              <a:ext uri="{FF2B5EF4-FFF2-40B4-BE49-F238E27FC236}">
                <a16:creationId xmlns:a16="http://schemas.microsoft.com/office/drawing/2014/main" id="{844E88BD-855E-410F-B0D4-9544A69174F2}"/>
              </a:ext>
            </a:extLst>
          </p:cNvPr>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cs typeface="Arial" charset="0"/>
              </a:defRPr>
            </a:lvl1pPr>
          </a:lstStyle>
          <a:p>
            <a:pPr>
              <a:defRPr/>
            </a:pPr>
            <a:endParaRPr lang="en-US"/>
          </a:p>
        </p:txBody>
      </p:sp>
      <p:sp>
        <p:nvSpPr>
          <p:cNvPr id="23" name="Slide Number Placeholder 22">
            <a:extLst>
              <a:ext uri="{FF2B5EF4-FFF2-40B4-BE49-F238E27FC236}">
                <a16:creationId xmlns:a16="http://schemas.microsoft.com/office/drawing/2014/main" id="{BA334CFD-4D69-4544-84E6-CC08C6169280}"/>
              </a:ext>
            </a:extLst>
          </p:cNvPr>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400">
                <a:solidFill>
                  <a:schemeClr val="tx2"/>
                </a:solidFill>
              </a:defRPr>
            </a:lvl1pPr>
          </a:lstStyle>
          <a:p>
            <a:fld id="{2C23103E-7F1E-4FE6-8788-02ADD561FCCA}" type="slidenum">
              <a:rPr lang="en-US" altLang="en-US"/>
              <a:pPr/>
              <a:t>‹#›</a:t>
            </a:fld>
            <a:endParaRPr lang="en-US" altLang="en-US"/>
          </a:p>
        </p:txBody>
      </p:sp>
      <p:sp>
        <p:nvSpPr>
          <p:cNvPr id="1031" name="Straight Connector 27">
            <a:extLst>
              <a:ext uri="{FF2B5EF4-FFF2-40B4-BE49-F238E27FC236}">
                <a16:creationId xmlns:a16="http://schemas.microsoft.com/office/drawing/2014/main" id="{50EC8D92-0CE8-4308-83D2-9D5079D1FBED}"/>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a:extLst>
              <a:ext uri="{FF2B5EF4-FFF2-40B4-BE49-F238E27FC236}">
                <a16:creationId xmlns:a16="http://schemas.microsoft.com/office/drawing/2014/main" id="{1223CDB5-04B4-487E-8B89-64A86159C028}"/>
              </a:ext>
            </a:extLst>
          </p:cNvPr>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a:extLst>
              <a:ext uri="{FF2B5EF4-FFF2-40B4-BE49-F238E27FC236}">
                <a16:creationId xmlns:a16="http://schemas.microsoft.com/office/drawing/2014/main" id="{4D786D34-0369-45ED-A044-32628C5DCFE0}"/>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4426" r:id="rId1"/>
    <p:sldLayoutId id="2147484427" r:id="rId2"/>
    <p:sldLayoutId id="2147484428" r:id="rId3"/>
    <p:sldLayoutId id="2147484429" r:id="rId4"/>
    <p:sldLayoutId id="2147484424" r:id="rId5"/>
    <p:sldLayoutId id="2147484430" r:id="rId6"/>
    <p:sldLayoutId id="2147484431" r:id="rId7"/>
    <p:sldLayoutId id="2147484432" r:id="rId8"/>
    <p:sldLayoutId id="2147484433" r:id="rId9"/>
    <p:sldLayoutId id="2147484425" r:id="rId10"/>
    <p:sldLayoutId id="2147484434" r:id="rId11"/>
    <p:sldLayoutId id="2147484435" r:id="rId12"/>
    <p:sldLayoutId id="2147484436" r:id="rId13"/>
    <p:sldLayoutId id="2147484437" r:id="rId14"/>
    <p:sldLayoutId id="2147484438" r:id="rId15"/>
  </p:sldLayoutIdLst>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82"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82"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82"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www.wikihow.com/Image:Do-CPR-on-a-Baby-Step-7.jpg" TargetMode="External"/><Relationship Id="rId7" Type="http://schemas.openxmlformats.org/officeDocument/2006/relationships/hyperlink" Target="http://www.wikihow.com/Image:Perform-the-Heimlich-Maneuver-on-a-Toddler-Step-15.jp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hyperlink" Target="http://www.wikihow.com/Image:Do-CPR-on-a-Baby-Step-8Bullet2.jpg" TargetMode="Externa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hyperlink" Target="http://www.chp.edu/mryuk/mryuk_web.mp3"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www.wikihow.com/Image:Perform-the-Heimlich-Maneuver-on-a-Toddler-Step-3.jp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hyperlink" Target="http://www.wikihow.com/Image:Perform-the-Heimlich-Maneuver-on-a-Toddler-Step-4.jpg" TargetMode="Externa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65.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ideo" Target="file:///C:\Users\Janelle\OneDrive\Documents\BC\Topics\Safety\benefits%20clip.mp4" TargetMode="Externa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7.xml"/><Relationship Id="rId1" Type="http://schemas.openxmlformats.org/officeDocument/2006/relationships/video" Target="file:///C:\Users\Janelle\OneDrive\Documents\BC\Topics\Safety\speed.wmv"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AB38559-108C-4666-A3FB-D3524F675A92}"/>
              </a:ext>
            </a:extLst>
          </p:cNvPr>
          <p:cNvSpPr>
            <a:spLocks noGrp="1" noChangeArrowheads="1"/>
          </p:cNvSpPr>
          <p:nvPr>
            <p:ph type="title"/>
          </p:nvPr>
        </p:nvSpPr>
        <p:spPr>
          <a:xfrm>
            <a:off x="685800" y="1828800"/>
            <a:ext cx="7772400" cy="1143000"/>
          </a:xfrm>
        </p:spPr>
        <p:txBody>
          <a:bodyPr anchor="t">
            <a:normAutofit fontScale="90000"/>
          </a:bodyPr>
          <a:lstStyle/>
          <a:p>
            <a:pPr algn="ctr" eaLnBrk="1" fontAlgn="auto" hangingPunct="1">
              <a:spcAft>
                <a:spcPts val="0"/>
              </a:spcAft>
              <a:defRPr/>
            </a:pPr>
            <a:r>
              <a:rPr lang="en-US" altLang="en-US" sz="8000" b="1" dirty="0">
                <a:solidFill>
                  <a:schemeClr val="accent1"/>
                </a:solidFill>
                <a:latin typeface="Verdana" pitchFamily="34" charset="0"/>
                <a:ea typeface="Verdana" pitchFamily="34" charset="0"/>
                <a:cs typeface="Verdana" pitchFamily="34" charset="0"/>
              </a:rPr>
              <a:t>Toddler</a:t>
            </a:r>
            <a:br>
              <a:rPr lang="en-US" altLang="en-US" sz="8000" b="1" dirty="0">
                <a:solidFill>
                  <a:schemeClr val="accent1"/>
                </a:solidFill>
                <a:latin typeface="Verdana" pitchFamily="34" charset="0"/>
                <a:ea typeface="Verdana" pitchFamily="34" charset="0"/>
                <a:cs typeface="Verdana" pitchFamily="34" charset="0"/>
              </a:rPr>
            </a:br>
            <a:r>
              <a:rPr lang="en-US" altLang="en-US" sz="8000" b="1" dirty="0">
                <a:solidFill>
                  <a:schemeClr val="accent1"/>
                </a:solidFill>
                <a:latin typeface="Verdana" pitchFamily="34" charset="0"/>
                <a:ea typeface="Verdana" pitchFamily="34" charset="0"/>
                <a:cs typeface="Verdana" pitchFamily="34" charset="0"/>
              </a:rPr>
              <a:t>Safety</a:t>
            </a: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6">
            <a:extLst>
              <a:ext uri="{FF2B5EF4-FFF2-40B4-BE49-F238E27FC236}">
                <a16:creationId xmlns:a16="http://schemas.microsoft.com/office/drawing/2014/main" id="{35BA896B-0803-4267-A6E6-4230D98846B8}"/>
              </a:ext>
            </a:extLst>
          </p:cNvPr>
          <p:cNvSpPr txBox="1">
            <a:spLocks noChangeArrowheads="1"/>
          </p:cNvSpPr>
          <p:nvPr/>
        </p:nvSpPr>
        <p:spPr bwMode="auto">
          <a:xfrm>
            <a:off x="274638" y="312738"/>
            <a:ext cx="5592762"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800">
                <a:solidFill>
                  <a:schemeClr val="accent1"/>
                </a:solidFill>
                <a:latin typeface="Verdana" panose="020B0604030504040204" pitchFamily="34" charset="0"/>
              </a:rPr>
              <a:t>Topics We’ll Cover</a:t>
            </a:r>
          </a:p>
        </p:txBody>
      </p:sp>
      <p:sp>
        <p:nvSpPr>
          <p:cNvPr id="18435" name="Content Placeholder 2">
            <a:extLst>
              <a:ext uri="{FF2B5EF4-FFF2-40B4-BE49-F238E27FC236}">
                <a16:creationId xmlns:a16="http://schemas.microsoft.com/office/drawing/2014/main" id="{B17C0ECC-53DE-47B3-A626-BF619A45B3C7}"/>
              </a:ext>
            </a:extLst>
          </p:cNvPr>
          <p:cNvSpPr>
            <a:spLocks noGrp="1"/>
          </p:cNvSpPr>
          <p:nvPr>
            <p:ph sz="quarter" idx="1"/>
          </p:nvPr>
        </p:nvSpPr>
        <p:spPr>
          <a:xfrm>
            <a:off x="609600" y="1524000"/>
            <a:ext cx="8305800" cy="4648200"/>
          </a:xfrm>
        </p:spPr>
        <p:txBody>
          <a:bodyPr/>
          <a:lstStyle/>
          <a:p>
            <a:pPr marL="514350" indent="-514350" eaLnBrk="1" hangingPunct="1">
              <a:spcBef>
                <a:spcPts val="1600"/>
              </a:spcBef>
            </a:pPr>
            <a:r>
              <a:rPr lang="en-US" altLang="en-US" sz="3000" dirty="0">
                <a:latin typeface="Verdana" panose="020B0604030504040204" pitchFamily="34" charset="0"/>
                <a:ea typeface="Verdana" panose="020B0604030504040204" pitchFamily="34" charset="0"/>
                <a:cs typeface="Verdana" panose="020B0604030504040204" pitchFamily="34" charset="0"/>
              </a:rPr>
              <a:t>Balancing Safety and Exploration </a:t>
            </a:r>
          </a:p>
          <a:p>
            <a:pPr marL="514350" indent="-514350" eaLnBrk="1" hangingPunct="1">
              <a:spcBef>
                <a:spcPts val="1600"/>
              </a:spcBef>
            </a:pPr>
            <a:r>
              <a:rPr lang="en-US" altLang="en-US" sz="3000" dirty="0">
                <a:latin typeface="Verdana" panose="020B0604030504040204" pitchFamily="34" charset="0"/>
                <a:ea typeface="Verdana" panose="020B0604030504040204" pitchFamily="34" charset="0"/>
                <a:cs typeface="Verdana" panose="020B0604030504040204" pitchFamily="34" charset="0"/>
              </a:rPr>
              <a:t>Safety-Proofing</a:t>
            </a:r>
          </a:p>
          <a:p>
            <a:pPr marL="514350" indent="-514350" eaLnBrk="1" hangingPunct="1">
              <a:spcBef>
                <a:spcPts val="1600"/>
              </a:spcBef>
            </a:pPr>
            <a:r>
              <a:rPr lang="en-US" altLang="en-US" sz="3000" dirty="0">
                <a:latin typeface="Verdana" panose="020B0604030504040204" pitchFamily="34" charset="0"/>
                <a:ea typeface="Verdana" panose="020B0604030504040204" pitchFamily="34" charset="0"/>
                <a:cs typeface="Verdana" panose="020B0604030504040204" pitchFamily="34" charset="0"/>
              </a:rPr>
              <a:t>Most Common Injuries for Children</a:t>
            </a:r>
          </a:p>
          <a:p>
            <a:pPr marL="787400" lvl="1" indent="-514350" eaLnBrk="1" hangingPunct="1">
              <a:spcBef>
                <a:spcPts val="1600"/>
              </a:spcBef>
            </a:pPr>
            <a:r>
              <a:rPr lang="en-US" altLang="en-US" sz="3000" dirty="0">
                <a:latin typeface="Verdana" panose="020B0604030504040204" pitchFamily="34" charset="0"/>
                <a:ea typeface="Verdana" panose="020B0604030504040204" pitchFamily="34" charset="0"/>
                <a:cs typeface="Verdana" panose="020B0604030504040204" pitchFamily="34" charset="0"/>
              </a:rPr>
              <a:t>Preventing and Treating</a:t>
            </a:r>
          </a:p>
          <a:p>
            <a:pPr marL="514350" indent="-514350" eaLnBrk="1" hangingPunct="1">
              <a:spcBef>
                <a:spcPts val="1600"/>
              </a:spcBef>
            </a:pPr>
            <a:r>
              <a:rPr lang="en-US" altLang="en-US" sz="3000" dirty="0">
                <a:latin typeface="Verdana" panose="020B0604030504040204" pitchFamily="34" charset="0"/>
                <a:ea typeface="Verdana" panose="020B0604030504040204" pitchFamily="34" charset="0"/>
                <a:cs typeface="Verdana" panose="020B0604030504040204" pitchFamily="34" charset="0"/>
              </a:rPr>
              <a:t>Teaching Safe Behavior, Smart Choices</a:t>
            </a:r>
          </a:p>
          <a:p>
            <a:pPr marL="514350" indent="-514350" eaLnBrk="1" hangingPunct="1">
              <a:spcBef>
                <a:spcPts val="1600"/>
              </a:spcBef>
            </a:pPr>
            <a:r>
              <a:rPr lang="en-US" altLang="en-US" sz="3000" dirty="0">
                <a:latin typeface="Verdana" panose="020B0604030504040204" pitchFamily="34" charset="0"/>
                <a:ea typeface="Verdana" panose="020B0604030504040204" pitchFamily="34" charset="0"/>
                <a:cs typeface="Verdana" panose="020B0604030504040204" pitchFamily="34" charset="0"/>
              </a:rPr>
              <a:t>Allowing for Risk Taking</a:t>
            </a: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id="{0EB0833A-AFB6-43FE-B69F-C81AF23BC31E}"/>
              </a:ext>
            </a:extLst>
          </p:cNvPr>
          <p:cNvSpPr>
            <a:spLocks noChangeArrowheads="1"/>
          </p:cNvSpPr>
          <p:nvPr/>
        </p:nvSpPr>
        <p:spPr bwMode="auto">
          <a:xfrm>
            <a:off x="457200" y="152400"/>
            <a:ext cx="8382000" cy="1446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Tx/>
              <a:buNone/>
            </a:pPr>
            <a:r>
              <a:rPr lang="en-US" altLang="en-US" sz="4400">
                <a:latin typeface="Verdana" panose="020B0604030504040204" pitchFamily="34" charset="0"/>
              </a:rPr>
              <a:t>Finding a Balance Between Safety and Exploration </a:t>
            </a:r>
          </a:p>
        </p:txBody>
      </p:sp>
      <p:pic>
        <p:nvPicPr>
          <p:cNvPr id="2" name="Picture 1">
            <a:extLst>
              <a:ext uri="{FF2B5EF4-FFF2-40B4-BE49-F238E27FC236}">
                <a16:creationId xmlns:a16="http://schemas.microsoft.com/office/drawing/2014/main" id="{A627495D-759E-4DD2-8BBA-9D5E7CCEAAB7}"/>
              </a:ext>
            </a:extLst>
          </p:cNvPr>
          <p:cNvPicPr>
            <a:picLocks noChangeAspect="1"/>
          </p:cNvPicPr>
          <p:nvPr/>
        </p:nvPicPr>
        <p:blipFill>
          <a:blip r:embed="rId2">
            <a:extLst>
              <a:ext uri="{28A0092B-C50C-407E-A947-70E740481C1C}">
                <a14:useLocalDpi xmlns:a14="http://schemas.microsoft.com/office/drawing/2010/main" val="0"/>
              </a:ext>
            </a:extLst>
          </a:blip>
          <a:srcRect l="14497" t="18048" r="12721" b="2663"/>
          <a:stretch>
            <a:fillRect/>
          </a:stretch>
        </p:blipFill>
        <p:spPr bwMode="auto">
          <a:xfrm>
            <a:off x="838200" y="1598613"/>
            <a:ext cx="289083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C09F32AE-AA4C-151A-5C60-205F2AD244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037" y="1598613"/>
            <a:ext cx="4704065" cy="46497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6">
            <a:extLst>
              <a:ext uri="{FF2B5EF4-FFF2-40B4-BE49-F238E27FC236}">
                <a16:creationId xmlns:a16="http://schemas.microsoft.com/office/drawing/2014/main" id="{539ED20D-A2AE-4AFD-AB3E-FF872494D0E1}"/>
              </a:ext>
            </a:extLst>
          </p:cNvPr>
          <p:cNvSpPr txBox="1">
            <a:spLocks noChangeArrowheads="1"/>
          </p:cNvSpPr>
          <p:nvPr/>
        </p:nvSpPr>
        <p:spPr bwMode="auto">
          <a:xfrm>
            <a:off x="274638" y="298450"/>
            <a:ext cx="8335962"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400">
                <a:solidFill>
                  <a:schemeClr val="accent1"/>
                </a:solidFill>
                <a:latin typeface="Verdana" panose="020B0604030504040204" pitchFamily="34" charset="0"/>
              </a:rPr>
              <a:t>We do need to think about safety</a:t>
            </a:r>
          </a:p>
        </p:txBody>
      </p:sp>
      <p:sp>
        <p:nvSpPr>
          <p:cNvPr id="6" name="Content Placeholder 2">
            <a:extLst>
              <a:ext uri="{FF2B5EF4-FFF2-40B4-BE49-F238E27FC236}">
                <a16:creationId xmlns:a16="http://schemas.microsoft.com/office/drawing/2014/main" id="{5288DDA6-7818-4587-9943-B2EDB37AF98F}"/>
              </a:ext>
            </a:extLst>
          </p:cNvPr>
          <p:cNvSpPr txBox="1">
            <a:spLocks/>
          </p:cNvSpPr>
          <p:nvPr/>
        </p:nvSpPr>
        <p:spPr bwMode="auto">
          <a:xfrm>
            <a:off x="152400" y="1371600"/>
            <a:ext cx="8763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2400"/>
              </a:spcBef>
              <a:buClrTx/>
              <a:buSzTx/>
              <a:buFont typeface="Arial" panose="020B0604020202020204" pitchFamily="34" charset="0"/>
              <a:buChar char="•"/>
            </a:pPr>
            <a:r>
              <a:rPr lang="en-US" altLang="en-US" sz="3600" dirty="0">
                <a:latin typeface="Verdana" panose="020B0604030504040204" pitchFamily="34" charset="0"/>
              </a:rPr>
              <a:t>Part of your job as a parent.</a:t>
            </a:r>
          </a:p>
          <a:p>
            <a:pPr eaLnBrk="1" hangingPunct="1">
              <a:spcBef>
                <a:spcPts val="2400"/>
              </a:spcBef>
              <a:buClrTx/>
              <a:buSzTx/>
              <a:buFont typeface="Arial" panose="020B0604020202020204" pitchFamily="34" charset="0"/>
              <a:buChar char="•"/>
            </a:pPr>
            <a:r>
              <a:rPr lang="en-US" altLang="en-US" sz="3600" dirty="0">
                <a:latin typeface="Verdana" panose="020B0604030504040204" pitchFamily="34" charset="0"/>
              </a:rPr>
              <a:t>Many injuries are preventable.</a:t>
            </a:r>
          </a:p>
          <a:p>
            <a:pPr eaLnBrk="1" hangingPunct="1">
              <a:spcBef>
                <a:spcPts val="2400"/>
              </a:spcBef>
              <a:buClrTx/>
              <a:buSzTx/>
              <a:buFont typeface="Arial" panose="020B0604020202020204" pitchFamily="34" charset="0"/>
              <a:buChar char="•"/>
            </a:pPr>
            <a:r>
              <a:rPr lang="en-US" altLang="en-US" sz="3600" dirty="0">
                <a:latin typeface="Verdana" panose="020B0604030504040204" pitchFamily="34" charset="0"/>
              </a:rPr>
              <a:t>1 in 10 toddlers visit ER for injury.</a:t>
            </a:r>
          </a:p>
          <a:p>
            <a:pPr lvl="1" eaLnBrk="1" hangingPunct="1">
              <a:spcBef>
                <a:spcPts val="2400"/>
              </a:spcBef>
              <a:buClrTx/>
              <a:buSzTx/>
              <a:buFont typeface="Arial" panose="020B0604020202020204" pitchFamily="34" charset="0"/>
              <a:buChar char="•"/>
            </a:pPr>
            <a:r>
              <a:rPr lang="en-US" altLang="en-US" sz="2800" dirty="0">
                <a:latin typeface="Verdana" panose="020B0604030504040204" pitchFamily="34" charset="0"/>
              </a:rPr>
              <a:t>Don’t panic – it’s mostly minor injuries</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6">
            <a:extLst>
              <a:ext uri="{FF2B5EF4-FFF2-40B4-BE49-F238E27FC236}">
                <a16:creationId xmlns:a16="http://schemas.microsoft.com/office/drawing/2014/main" id="{49ABBBA6-08E7-4C1B-BFC5-92188D5E0CA4}"/>
              </a:ext>
            </a:extLst>
          </p:cNvPr>
          <p:cNvSpPr txBox="1">
            <a:spLocks noChangeArrowheads="1"/>
          </p:cNvSpPr>
          <p:nvPr/>
        </p:nvSpPr>
        <p:spPr bwMode="auto">
          <a:xfrm>
            <a:off x="252413" y="228600"/>
            <a:ext cx="5592762"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400">
                <a:solidFill>
                  <a:schemeClr val="accent1"/>
                </a:solidFill>
                <a:latin typeface="Verdana" panose="020B0604030504040204" pitchFamily="34" charset="0"/>
              </a:rPr>
              <a:t>What’s the Flip Side?</a:t>
            </a:r>
          </a:p>
        </p:txBody>
      </p:sp>
      <p:sp>
        <p:nvSpPr>
          <p:cNvPr id="19459" name="Content Placeholder 2">
            <a:extLst>
              <a:ext uri="{FF2B5EF4-FFF2-40B4-BE49-F238E27FC236}">
                <a16:creationId xmlns:a16="http://schemas.microsoft.com/office/drawing/2014/main" id="{ECB53F9E-C5DE-40DA-AA47-AE568869FF2E}"/>
              </a:ext>
            </a:extLst>
          </p:cNvPr>
          <p:cNvSpPr>
            <a:spLocks noGrp="1"/>
          </p:cNvSpPr>
          <p:nvPr>
            <p:ph sz="quarter" idx="1"/>
          </p:nvPr>
        </p:nvSpPr>
        <p:spPr>
          <a:xfrm>
            <a:off x="274638" y="1295400"/>
            <a:ext cx="8640762" cy="4800600"/>
          </a:xfrm>
        </p:spPr>
        <p:txBody>
          <a:bodyPr/>
          <a:lstStyle/>
          <a:p>
            <a:pPr marL="514350" indent="-514350" eaLnBrk="1" hangingPunct="1">
              <a:spcBef>
                <a:spcPts val="1600"/>
              </a:spcBef>
            </a:pPr>
            <a:r>
              <a:rPr lang="en-US" altLang="en-US" sz="3200" dirty="0">
                <a:latin typeface="Verdana" panose="020B0604030504040204" pitchFamily="34" charset="0"/>
                <a:ea typeface="Verdana" panose="020B0604030504040204" pitchFamily="34" charset="0"/>
                <a:cs typeface="Verdana" panose="020B0604030504040204" pitchFamily="34" charset="0"/>
              </a:rPr>
              <a:t>Kids need to explore to learn.</a:t>
            </a:r>
          </a:p>
          <a:p>
            <a:pPr marL="514350" indent="-514350" eaLnBrk="1" hangingPunct="1">
              <a:spcBef>
                <a:spcPts val="1600"/>
              </a:spcBef>
            </a:pPr>
            <a:r>
              <a:rPr lang="en-US" altLang="en-US" sz="3200" dirty="0">
                <a:latin typeface="Verdana" panose="020B0604030504040204" pitchFamily="34" charset="0"/>
                <a:ea typeface="Verdana" panose="020B0604030504040204" pitchFamily="34" charset="0"/>
                <a:cs typeface="Verdana" panose="020B0604030504040204" pitchFamily="34" charset="0"/>
              </a:rPr>
              <a:t>If parents over-protect, child may never learn safety skills. </a:t>
            </a:r>
          </a:p>
          <a:p>
            <a:pPr marL="514350" indent="-514350" eaLnBrk="1" hangingPunct="1">
              <a:spcBef>
                <a:spcPts val="1600"/>
              </a:spcBef>
            </a:pPr>
            <a:r>
              <a:rPr lang="en-US" altLang="en-US" sz="3200" dirty="0">
                <a:latin typeface="Verdana" panose="020B0604030504040204" pitchFamily="34" charset="0"/>
                <a:ea typeface="Verdana" panose="020B0604030504040204" pitchFamily="34" charset="0"/>
                <a:cs typeface="Verdana" panose="020B0604030504040204" pitchFamily="34" charset="0"/>
              </a:rPr>
              <a:t>Facing some mild risks helps a child learn decision making and build courage / competence.</a:t>
            </a:r>
          </a:p>
          <a:p>
            <a:pPr marL="514350" indent="-514350" eaLnBrk="1" hangingPunct="1">
              <a:spcBef>
                <a:spcPts val="1600"/>
              </a:spcBef>
            </a:pPr>
            <a:r>
              <a:rPr lang="en-US" altLang="en-US" sz="3200" dirty="0">
                <a:latin typeface="Verdana" panose="020B0604030504040204" pitchFamily="34" charset="0"/>
                <a:ea typeface="Verdana" panose="020B0604030504040204" pitchFamily="34" charset="0"/>
                <a:cs typeface="Verdana" panose="020B0604030504040204" pitchFamily="34" charset="0"/>
              </a:rPr>
              <a:t>Coping with a minor injury builds resilience.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96EDE645-337E-4DB0-8B6A-DA8349F50F61}"/>
              </a:ext>
            </a:extLst>
          </p:cNvPr>
          <p:cNvSpPr>
            <a:spLocks noChangeArrowheads="1"/>
          </p:cNvSpPr>
          <p:nvPr/>
        </p:nvSpPr>
        <p:spPr bwMode="auto">
          <a:xfrm>
            <a:off x="609600" y="1958975"/>
            <a:ext cx="8153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ts val="1600"/>
              </a:spcBef>
              <a:buClrTx/>
              <a:buSzTx/>
              <a:buFontTx/>
              <a:buNone/>
            </a:pPr>
            <a:r>
              <a:rPr lang="en-US" altLang="en-US" sz="4800">
                <a:latin typeface="Verdana" panose="020B0604030504040204" pitchFamily="34" charset="0"/>
              </a:rPr>
              <a:t>Safety Proofing: Creating a Safe Environment for Exploration</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TextBox 6">
            <a:extLst>
              <a:ext uri="{FF2B5EF4-FFF2-40B4-BE49-F238E27FC236}">
                <a16:creationId xmlns:a16="http://schemas.microsoft.com/office/drawing/2014/main" id="{B8F7D81A-5B0B-480C-9F03-54348C2F40F8}"/>
              </a:ext>
            </a:extLst>
          </p:cNvPr>
          <p:cNvSpPr txBox="1">
            <a:spLocks noChangeArrowheads="1"/>
          </p:cNvSpPr>
          <p:nvPr/>
        </p:nvSpPr>
        <p:spPr bwMode="auto">
          <a:xfrm>
            <a:off x="274638" y="254000"/>
            <a:ext cx="7497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Keys to Safety</a:t>
            </a:r>
          </a:p>
        </p:txBody>
      </p:sp>
      <p:sp>
        <p:nvSpPr>
          <p:cNvPr id="27651" name="TextBox 5">
            <a:extLst>
              <a:ext uri="{FF2B5EF4-FFF2-40B4-BE49-F238E27FC236}">
                <a16:creationId xmlns:a16="http://schemas.microsoft.com/office/drawing/2014/main" id="{9F2F2096-0CA7-44AA-9694-38BF1DE5B116}"/>
              </a:ext>
            </a:extLst>
          </p:cNvPr>
          <p:cNvSpPr txBox="1">
            <a:spLocks noChangeArrowheads="1"/>
          </p:cNvSpPr>
          <p:nvPr/>
        </p:nvSpPr>
        <p:spPr bwMode="auto">
          <a:xfrm>
            <a:off x="333375" y="1676400"/>
            <a:ext cx="8429625" cy="2770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spcAft>
                <a:spcPts val="1200"/>
              </a:spcAft>
              <a:buClrTx/>
              <a:buSzTx/>
              <a:buFont typeface="Wingdings 3" panose="05040102010807070707" pitchFamily="82" charset="2"/>
              <a:buNone/>
            </a:pPr>
            <a:r>
              <a:rPr lang="en-US" altLang="en-US" sz="3600">
                <a:latin typeface="Verdana" panose="020B0604030504040204" pitchFamily="34" charset="0"/>
              </a:rPr>
              <a:t>Child proofing is a </a:t>
            </a:r>
          </a:p>
          <a:p>
            <a:pPr eaLnBrk="1" hangingPunct="1">
              <a:spcBef>
                <a:spcPct val="0"/>
              </a:spcBef>
              <a:spcAft>
                <a:spcPts val="1200"/>
              </a:spcAft>
              <a:buClrTx/>
              <a:buSzTx/>
              <a:buFont typeface="Wingdings 3" panose="05040102010807070707" pitchFamily="82" charset="2"/>
              <a:buNone/>
            </a:pPr>
            <a:r>
              <a:rPr lang="en-US" altLang="en-US" sz="3600">
                <a:latin typeface="Verdana" panose="020B0604030504040204" pitchFamily="34" charset="0"/>
              </a:rPr>
              <a:t>great idea.</a:t>
            </a:r>
          </a:p>
          <a:p>
            <a:pPr eaLnBrk="1" hangingPunct="1">
              <a:spcBef>
                <a:spcPct val="0"/>
              </a:spcBef>
              <a:spcAft>
                <a:spcPts val="1200"/>
              </a:spcAft>
              <a:buClrTx/>
              <a:buSzTx/>
              <a:buFont typeface="Wingdings 3" panose="05040102010807070707" pitchFamily="82" charset="2"/>
              <a:buNone/>
            </a:pPr>
            <a:r>
              <a:rPr lang="en-US" altLang="en-US" sz="3600">
                <a:latin typeface="Verdana" panose="020B0604030504040204" pitchFamily="34" charset="0"/>
              </a:rPr>
              <a:t>But nothing beats</a:t>
            </a:r>
          </a:p>
          <a:p>
            <a:pPr eaLnBrk="1" hangingPunct="1">
              <a:spcBef>
                <a:spcPct val="0"/>
              </a:spcBef>
              <a:spcAft>
                <a:spcPts val="1200"/>
              </a:spcAft>
              <a:buClrTx/>
              <a:buSzTx/>
              <a:buFont typeface="Wingdings 3" panose="05040102010807070707" pitchFamily="82" charset="2"/>
              <a:buNone/>
            </a:pPr>
            <a:r>
              <a:rPr lang="en-US" altLang="en-US" sz="3600">
                <a:latin typeface="Verdana" panose="020B0604030504040204" pitchFamily="34" charset="0"/>
              </a:rPr>
              <a:t>adult supervision!</a:t>
            </a:r>
          </a:p>
        </p:txBody>
      </p:sp>
      <p:sp>
        <p:nvSpPr>
          <p:cNvPr id="27652" name="TextBox 6">
            <a:extLst>
              <a:ext uri="{FF2B5EF4-FFF2-40B4-BE49-F238E27FC236}">
                <a16:creationId xmlns:a16="http://schemas.microsoft.com/office/drawing/2014/main" id="{FFD52E05-753E-4C28-B68B-0D3DBBC244C2}"/>
              </a:ext>
            </a:extLst>
          </p:cNvPr>
          <p:cNvSpPr txBox="1">
            <a:spLocks noChangeArrowheads="1"/>
          </p:cNvSpPr>
          <p:nvPr/>
        </p:nvSpPr>
        <p:spPr bwMode="auto">
          <a:xfrm>
            <a:off x="4673600" y="1371600"/>
            <a:ext cx="4318000" cy="92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en-US" altLang="en-US" sz="5400">
              <a:solidFill>
                <a:schemeClr val="accent1"/>
              </a:solidFill>
              <a:latin typeface="Verdana" panose="020B0604030504040204" pitchFamily="34" charset="0"/>
            </a:endParaRPr>
          </a:p>
        </p:txBody>
      </p:sp>
      <p:pic>
        <p:nvPicPr>
          <p:cNvPr id="27653" name="Picture 1">
            <a:extLst>
              <a:ext uri="{FF2B5EF4-FFF2-40B4-BE49-F238E27FC236}">
                <a16:creationId xmlns:a16="http://schemas.microsoft.com/office/drawing/2014/main" id="{F7829F66-E112-4DAD-A836-DD9A5C4C3D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447800"/>
            <a:ext cx="2266950" cy="43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TextBox 6">
            <a:extLst>
              <a:ext uri="{FF2B5EF4-FFF2-40B4-BE49-F238E27FC236}">
                <a16:creationId xmlns:a16="http://schemas.microsoft.com/office/drawing/2014/main" id="{6CC5133B-713A-4674-BEE0-193F3E55F7FE}"/>
              </a:ext>
            </a:extLst>
          </p:cNvPr>
          <p:cNvSpPr txBox="1">
            <a:spLocks noChangeArrowheads="1"/>
          </p:cNvSpPr>
          <p:nvPr/>
        </p:nvSpPr>
        <p:spPr bwMode="auto">
          <a:xfrm>
            <a:off x="274638" y="254000"/>
            <a:ext cx="7497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Keys to Safety</a:t>
            </a:r>
          </a:p>
        </p:txBody>
      </p:sp>
      <p:sp>
        <p:nvSpPr>
          <p:cNvPr id="29699" name="TextBox 5">
            <a:extLst>
              <a:ext uri="{FF2B5EF4-FFF2-40B4-BE49-F238E27FC236}">
                <a16:creationId xmlns:a16="http://schemas.microsoft.com/office/drawing/2014/main" id="{15E4C62E-B0DF-4E08-A4AE-9F72DE6BB049}"/>
              </a:ext>
            </a:extLst>
          </p:cNvPr>
          <p:cNvSpPr txBox="1">
            <a:spLocks noChangeArrowheads="1"/>
          </p:cNvSpPr>
          <p:nvPr/>
        </p:nvSpPr>
        <p:spPr bwMode="auto">
          <a:xfrm>
            <a:off x="333375" y="1293813"/>
            <a:ext cx="8429625" cy="1754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spcAft>
                <a:spcPts val="1200"/>
              </a:spcAft>
              <a:buClrTx/>
              <a:buSzTx/>
              <a:buFontTx/>
              <a:buNone/>
            </a:pPr>
            <a:r>
              <a:rPr lang="en-US" altLang="en-US" sz="3600">
                <a:latin typeface="Verdana" panose="020B0604030504040204" pitchFamily="34" charset="0"/>
              </a:rPr>
              <a:t>Pay extra attention when sick, tired, away from home, or child is in someone else’s care.</a:t>
            </a:r>
          </a:p>
        </p:txBody>
      </p:sp>
      <p:pic>
        <p:nvPicPr>
          <p:cNvPr id="29700" name="Picture 3">
            <a:extLst>
              <a:ext uri="{FF2B5EF4-FFF2-40B4-BE49-F238E27FC236}">
                <a16:creationId xmlns:a16="http://schemas.microsoft.com/office/drawing/2014/main" id="{5A8C5C97-9992-40B4-8B05-829754B69270}"/>
              </a:ext>
            </a:extLst>
          </p:cNvPr>
          <p:cNvPicPr>
            <a:picLocks noChangeAspect="1"/>
          </p:cNvPicPr>
          <p:nvPr/>
        </p:nvPicPr>
        <p:blipFill>
          <a:blip r:embed="rId3">
            <a:extLst>
              <a:ext uri="{28A0092B-C50C-407E-A947-70E740481C1C}">
                <a14:useLocalDpi xmlns:a14="http://schemas.microsoft.com/office/drawing/2010/main" val="0"/>
              </a:ext>
            </a:extLst>
          </a:blip>
          <a:srcRect t="32144" b="17856"/>
          <a:stretch>
            <a:fillRect/>
          </a:stretch>
        </p:blipFill>
        <p:spPr bwMode="auto">
          <a:xfrm>
            <a:off x="990600" y="3048000"/>
            <a:ext cx="6553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Box 6">
            <a:extLst>
              <a:ext uri="{FF2B5EF4-FFF2-40B4-BE49-F238E27FC236}">
                <a16:creationId xmlns:a16="http://schemas.microsoft.com/office/drawing/2014/main" id="{BC6AF182-41F2-4E01-B945-07522AA8D372}"/>
              </a:ext>
            </a:extLst>
          </p:cNvPr>
          <p:cNvSpPr txBox="1">
            <a:spLocks noChangeArrowheads="1"/>
          </p:cNvSpPr>
          <p:nvPr/>
        </p:nvSpPr>
        <p:spPr bwMode="auto">
          <a:xfrm>
            <a:off x="274638" y="254000"/>
            <a:ext cx="7497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Keys to Safety</a:t>
            </a:r>
          </a:p>
        </p:txBody>
      </p:sp>
      <p:sp>
        <p:nvSpPr>
          <p:cNvPr id="6" name="TextBox 5">
            <a:extLst>
              <a:ext uri="{FF2B5EF4-FFF2-40B4-BE49-F238E27FC236}">
                <a16:creationId xmlns:a16="http://schemas.microsoft.com/office/drawing/2014/main" id="{6BBB0D80-8A07-42EB-A68D-579FEDFE2DD9}"/>
              </a:ext>
            </a:extLst>
          </p:cNvPr>
          <p:cNvSpPr txBox="1">
            <a:spLocks noChangeArrowheads="1"/>
          </p:cNvSpPr>
          <p:nvPr/>
        </p:nvSpPr>
        <p:spPr bwMode="auto">
          <a:xfrm>
            <a:off x="381000" y="1371600"/>
            <a:ext cx="8429625"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 typeface="Wingdings 3" panose="05040102010807070707" pitchFamily="82" charset="2"/>
              <a:buNone/>
            </a:pPr>
            <a:r>
              <a:rPr lang="en-US" altLang="en-US" sz="3600">
                <a:latin typeface="Verdana" panose="020B0604030504040204" pitchFamily="34" charset="0"/>
              </a:rPr>
              <a:t>Learn about child development so you’re always one step ahead.</a:t>
            </a:r>
          </a:p>
        </p:txBody>
      </p:sp>
      <p:pic>
        <p:nvPicPr>
          <p:cNvPr id="31748" name="Picture 7" descr="http://www.englishwithjo.com/wp-content/uploads/2011/08/growing-up-copy.jpg">
            <a:extLst>
              <a:ext uri="{FF2B5EF4-FFF2-40B4-BE49-F238E27FC236}">
                <a16:creationId xmlns:a16="http://schemas.microsoft.com/office/drawing/2014/main" id="{245EF6F3-4B1D-45B0-A702-D04350982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687762"/>
            <a:ext cx="4964113"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E8A57CF4-F819-4163-847B-75167687F4CD}"/>
              </a:ext>
            </a:extLst>
          </p:cNvPr>
          <p:cNvSpPr txBox="1">
            <a:spLocks noChangeArrowheads="1"/>
          </p:cNvSpPr>
          <p:nvPr/>
        </p:nvSpPr>
        <p:spPr bwMode="auto">
          <a:xfrm>
            <a:off x="427038" y="2819400"/>
            <a:ext cx="6811962" cy="1754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600" dirty="0">
                <a:latin typeface="Verdana" panose="020B0604030504040204" pitchFamily="34" charset="0"/>
              </a:rPr>
              <a:t>Ask yourself: </a:t>
            </a:r>
          </a:p>
          <a:p>
            <a:pPr eaLnBrk="1" hangingPunct="1">
              <a:spcBef>
                <a:spcPct val="0"/>
              </a:spcBef>
              <a:buClrTx/>
              <a:buSzTx/>
              <a:buFontTx/>
              <a:buNone/>
            </a:pPr>
            <a:r>
              <a:rPr lang="en-US" altLang="en-US" sz="3600" dirty="0">
                <a:solidFill>
                  <a:srgbClr val="002060"/>
                </a:solidFill>
                <a:latin typeface="Verdana" panose="020B0604030504040204" pitchFamily="34" charset="0"/>
              </a:rPr>
              <a:t>What can my child do now?</a:t>
            </a:r>
          </a:p>
          <a:p>
            <a:pPr eaLnBrk="1" hangingPunct="1">
              <a:spcBef>
                <a:spcPct val="0"/>
              </a:spcBef>
              <a:buClrTx/>
              <a:buSzTx/>
              <a:buFontTx/>
              <a:buNone/>
            </a:pPr>
            <a:r>
              <a:rPr lang="en-US" altLang="en-US" sz="3600" dirty="0">
                <a:solidFill>
                  <a:srgbClr val="002060"/>
                </a:solidFill>
                <a:latin typeface="Verdana" panose="020B0604030504040204" pitchFamily="34" charset="0"/>
              </a:rPr>
              <a:t>What will they do next?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6">
            <a:extLst>
              <a:ext uri="{FF2B5EF4-FFF2-40B4-BE49-F238E27FC236}">
                <a16:creationId xmlns:a16="http://schemas.microsoft.com/office/drawing/2014/main" id="{29130C39-2BDB-48DD-950C-8A20803F4F98}"/>
              </a:ext>
            </a:extLst>
          </p:cNvPr>
          <p:cNvSpPr txBox="1">
            <a:spLocks noChangeArrowheads="1"/>
          </p:cNvSpPr>
          <p:nvPr/>
        </p:nvSpPr>
        <p:spPr bwMode="auto">
          <a:xfrm>
            <a:off x="274638" y="268288"/>
            <a:ext cx="559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600">
                <a:solidFill>
                  <a:schemeClr val="accent1"/>
                </a:solidFill>
                <a:latin typeface="Verdana" panose="020B0604030504040204" pitchFamily="34" charset="0"/>
              </a:rPr>
              <a:t>Development &amp; Safety</a:t>
            </a:r>
          </a:p>
        </p:txBody>
      </p:sp>
      <p:sp>
        <p:nvSpPr>
          <p:cNvPr id="7" name="Rectangle 3">
            <a:extLst>
              <a:ext uri="{FF2B5EF4-FFF2-40B4-BE49-F238E27FC236}">
                <a16:creationId xmlns:a16="http://schemas.microsoft.com/office/drawing/2014/main" id="{C704E21D-EC53-4860-9B75-17E3925E5B46}"/>
              </a:ext>
            </a:extLst>
          </p:cNvPr>
          <p:cNvSpPr txBox="1">
            <a:spLocks noChangeArrowheads="1"/>
          </p:cNvSpPr>
          <p:nvPr/>
        </p:nvSpPr>
        <p:spPr bwMode="auto">
          <a:xfrm>
            <a:off x="533400" y="1458913"/>
            <a:ext cx="5653088" cy="12842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Tx/>
              <a:buNone/>
              <a:defRPr/>
            </a:pPr>
            <a:r>
              <a:rPr lang="en-US" sz="3600" dirty="0">
                <a:latin typeface="Verdana" pitchFamily="34" charset="0"/>
                <a:ea typeface="Verdana" pitchFamily="34" charset="0"/>
                <a:cs typeface="Verdana" pitchFamily="34" charset="0"/>
              </a:rPr>
              <a:t>Large motor skills:</a:t>
            </a:r>
          </a:p>
          <a:p>
            <a:pPr indent="0" eaLnBrk="1" hangingPunct="1">
              <a:buFontTx/>
              <a:buNone/>
              <a:defRPr/>
            </a:pPr>
            <a:r>
              <a:rPr lang="en-US" sz="3600" dirty="0">
                <a:latin typeface="Verdana" pitchFamily="34" charset="0"/>
                <a:ea typeface="Verdana" pitchFamily="34" charset="0"/>
                <a:cs typeface="Verdana" pitchFamily="34" charset="0"/>
              </a:rPr>
              <a:t>What can they reach?</a:t>
            </a:r>
          </a:p>
          <a:p>
            <a:pPr indent="0" eaLnBrk="1" hangingPunct="1">
              <a:buFontTx/>
              <a:buNone/>
              <a:defRPr/>
            </a:pPr>
            <a:endParaRPr lang="en-US" dirty="0">
              <a:latin typeface="Verdana" pitchFamily="34" charset="0"/>
              <a:ea typeface="Verdana" pitchFamily="34" charset="0"/>
              <a:cs typeface="Verdana" pitchFamily="34" charset="0"/>
            </a:endParaRPr>
          </a:p>
        </p:txBody>
      </p:sp>
      <p:pic>
        <p:nvPicPr>
          <p:cNvPr id="8" name="Picture 8" descr="Boy Climbing on Furniture">
            <a:extLst>
              <a:ext uri="{FF2B5EF4-FFF2-40B4-BE49-F238E27FC236}">
                <a16:creationId xmlns:a16="http://schemas.microsoft.com/office/drawing/2014/main" id="{25A215CC-C644-45D3-999E-A4B7DC283B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390" t="3880" r="31789" b="23392"/>
          <a:stretch>
            <a:fillRect/>
          </a:stretch>
        </p:blipFill>
        <p:spPr bwMode="auto">
          <a:xfrm>
            <a:off x="6589713" y="11113"/>
            <a:ext cx="18351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a:extLst>
              <a:ext uri="{FF2B5EF4-FFF2-40B4-BE49-F238E27FC236}">
                <a16:creationId xmlns:a16="http://schemas.microsoft.com/office/drawing/2014/main" id="{DFE5E0E7-EF45-4D17-9C34-163FA5D845F3}"/>
              </a:ext>
            </a:extLst>
          </p:cNvPr>
          <p:cNvSpPr txBox="1">
            <a:spLocks noChangeArrowheads="1"/>
          </p:cNvSpPr>
          <p:nvPr/>
        </p:nvSpPr>
        <p:spPr bwMode="auto">
          <a:xfrm>
            <a:off x="533400" y="3124200"/>
            <a:ext cx="5516563" cy="1371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Tx/>
              <a:buNone/>
              <a:defRPr/>
            </a:pPr>
            <a:r>
              <a:rPr lang="en-US" sz="3600" dirty="0">
                <a:latin typeface="Verdana" pitchFamily="34" charset="0"/>
                <a:ea typeface="Verdana" pitchFamily="34" charset="0"/>
                <a:cs typeface="Verdana" pitchFamily="34" charset="0"/>
              </a:rPr>
              <a:t>Small motor skills:</a:t>
            </a:r>
          </a:p>
          <a:p>
            <a:pPr indent="0" eaLnBrk="1" hangingPunct="1">
              <a:buFontTx/>
              <a:buNone/>
              <a:defRPr/>
            </a:pPr>
            <a:r>
              <a:rPr lang="en-US" sz="3600" dirty="0">
                <a:latin typeface="Verdana" pitchFamily="34" charset="0"/>
                <a:ea typeface="Verdana" pitchFamily="34" charset="0"/>
                <a:cs typeface="Verdana" pitchFamily="34" charset="0"/>
              </a:rPr>
              <a:t>What can they open?</a:t>
            </a:r>
          </a:p>
          <a:p>
            <a:pPr indent="0" eaLnBrk="1" hangingPunct="1">
              <a:buFontTx/>
              <a:buNone/>
              <a:defRPr/>
            </a:pPr>
            <a:endParaRPr lang="en-US" dirty="0">
              <a:latin typeface="Verdana" pitchFamily="34" charset="0"/>
              <a:ea typeface="Verdana" pitchFamily="34" charset="0"/>
              <a:cs typeface="Verdana" pitchFamily="34" charset="0"/>
            </a:endParaRPr>
          </a:p>
        </p:txBody>
      </p:sp>
      <p:sp>
        <p:nvSpPr>
          <p:cNvPr id="10" name="Rectangle 3">
            <a:extLst>
              <a:ext uri="{FF2B5EF4-FFF2-40B4-BE49-F238E27FC236}">
                <a16:creationId xmlns:a16="http://schemas.microsoft.com/office/drawing/2014/main" id="{F0AC0C05-A234-4C67-BA37-01931DA810E5}"/>
              </a:ext>
            </a:extLst>
          </p:cNvPr>
          <p:cNvSpPr txBox="1">
            <a:spLocks noChangeArrowheads="1"/>
          </p:cNvSpPr>
          <p:nvPr/>
        </p:nvSpPr>
        <p:spPr bwMode="auto">
          <a:xfrm>
            <a:off x="457201" y="4900613"/>
            <a:ext cx="5592762" cy="14239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Tx/>
              <a:buNone/>
              <a:defRPr/>
            </a:pPr>
            <a:r>
              <a:rPr lang="en-US" sz="3600" dirty="0">
                <a:latin typeface="Verdana" pitchFamily="34" charset="0"/>
                <a:ea typeface="Verdana" pitchFamily="34" charset="0"/>
                <a:cs typeface="Verdana" pitchFamily="34" charset="0"/>
              </a:rPr>
              <a:t>Cognitive: What have they watched you do?</a:t>
            </a:r>
          </a:p>
          <a:p>
            <a:pPr indent="0" eaLnBrk="1" hangingPunct="1">
              <a:buFontTx/>
              <a:buNone/>
              <a:defRPr/>
            </a:pPr>
            <a:endParaRPr lang="en-US" dirty="0">
              <a:latin typeface="Verdana" pitchFamily="34" charset="0"/>
              <a:ea typeface="Verdana" pitchFamily="34" charset="0"/>
              <a:cs typeface="Verdana" pitchFamily="34" charset="0"/>
            </a:endParaRPr>
          </a:p>
        </p:txBody>
      </p:sp>
      <p:pic>
        <p:nvPicPr>
          <p:cNvPr id="11" name="Picture 8" descr="http://images.mentalfloss.com/sites/default/files/styles/article_640x430/public/147665766.jpg">
            <a:extLst>
              <a:ext uri="{FF2B5EF4-FFF2-40B4-BE49-F238E27FC236}">
                <a16:creationId xmlns:a16="http://schemas.microsoft.com/office/drawing/2014/main" id="{B11AD9A5-3137-43D4-8092-23A662936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291" t="6860" b="5504"/>
          <a:stretch>
            <a:fillRect/>
          </a:stretch>
        </p:blipFill>
        <p:spPr bwMode="auto">
          <a:xfrm>
            <a:off x="6186488" y="3046413"/>
            <a:ext cx="26035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2AEB13F6-40A4-42FE-9B43-505FA8CD868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40450" y="5092700"/>
            <a:ext cx="2921000"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6">
            <a:extLst>
              <a:ext uri="{FF2B5EF4-FFF2-40B4-BE49-F238E27FC236}">
                <a16:creationId xmlns:a16="http://schemas.microsoft.com/office/drawing/2014/main" id="{370BED0A-D6FE-46DD-AAF1-7CED5008C4C9}"/>
              </a:ext>
            </a:extLst>
          </p:cNvPr>
          <p:cNvSpPr txBox="1">
            <a:spLocks noChangeArrowheads="1"/>
          </p:cNvSpPr>
          <p:nvPr/>
        </p:nvSpPr>
        <p:spPr bwMode="auto">
          <a:xfrm>
            <a:off x="252413" y="228600"/>
            <a:ext cx="4700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Evaluating Risk</a:t>
            </a:r>
          </a:p>
        </p:txBody>
      </p:sp>
      <p:sp>
        <p:nvSpPr>
          <p:cNvPr id="19459" name="Content Placeholder 2">
            <a:extLst>
              <a:ext uri="{FF2B5EF4-FFF2-40B4-BE49-F238E27FC236}">
                <a16:creationId xmlns:a16="http://schemas.microsoft.com/office/drawing/2014/main" id="{46E71CC5-060B-488A-84ED-A218C61AED16}"/>
              </a:ext>
            </a:extLst>
          </p:cNvPr>
          <p:cNvSpPr>
            <a:spLocks noGrp="1"/>
          </p:cNvSpPr>
          <p:nvPr>
            <p:ph sz="quarter" idx="1"/>
          </p:nvPr>
        </p:nvSpPr>
        <p:spPr>
          <a:xfrm>
            <a:off x="274638" y="1295400"/>
            <a:ext cx="8640762" cy="4800600"/>
          </a:xfrm>
        </p:spPr>
        <p:txBody>
          <a:bodyPr/>
          <a:lstStyle/>
          <a:p>
            <a:pPr marL="0" indent="0" eaLnBrk="1" hangingPunct="1">
              <a:spcBef>
                <a:spcPts val="1600"/>
              </a:spcBef>
              <a:buFont typeface="Wingdings 3" panose="05040102010807070707" pitchFamily="18" charset="2"/>
              <a:buNone/>
              <a:defRPr/>
            </a:pPr>
            <a:r>
              <a:rPr lang="en-US" altLang="en-US" sz="3600" dirty="0">
                <a:latin typeface="Verdana" pitchFamily="34" charset="0"/>
                <a:ea typeface="Verdana" pitchFamily="34" charset="0"/>
                <a:cs typeface="Verdana" pitchFamily="34" charset="0"/>
              </a:rPr>
              <a:t>When making decisions about </a:t>
            </a:r>
          </a:p>
          <a:p>
            <a:pPr marL="514350" indent="-514350" eaLnBrk="1" hangingPunct="1">
              <a:spcBef>
                <a:spcPts val="1600"/>
              </a:spcBef>
              <a:buFont typeface="Wingdings 3" panose="05040102010807070707" pitchFamily="18" charset="2"/>
              <a:buChar char=""/>
              <a:defRPr/>
            </a:pPr>
            <a:r>
              <a:rPr lang="en-US" altLang="en-US" sz="3600" dirty="0">
                <a:latin typeface="Verdana" pitchFamily="34" charset="0"/>
                <a:ea typeface="Verdana" pitchFamily="34" charset="0"/>
                <a:cs typeface="Verdana" pitchFamily="34" charset="0"/>
              </a:rPr>
              <a:t>child-proofing</a:t>
            </a:r>
          </a:p>
          <a:p>
            <a:pPr marL="514350" indent="-514350" eaLnBrk="1" hangingPunct="1">
              <a:spcBef>
                <a:spcPts val="1600"/>
              </a:spcBef>
              <a:buFont typeface="Wingdings 3" panose="05040102010807070707" pitchFamily="18" charset="2"/>
              <a:buChar char=""/>
              <a:defRPr/>
            </a:pPr>
            <a:r>
              <a:rPr lang="en-US" altLang="en-US" sz="3600" dirty="0">
                <a:latin typeface="Verdana" pitchFamily="34" charset="0"/>
                <a:ea typeface="Verdana" pitchFamily="34" charset="0"/>
                <a:cs typeface="Verdana" pitchFamily="34" charset="0"/>
              </a:rPr>
              <a:t>setting limits on behavior</a:t>
            </a:r>
          </a:p>
          <a:p>
            <a:pPr marL="514350" indent="-514350" eaLnBrk="1" hangingPunct="1">
              <a:spcBef>
                <a:spcPts val="1600"/>
              </a:spcBef>
              <a:buFont typeface="Wingdings 3" panose="05040102010807070707" pitchFamily="18" charset="2"/>
              <a:buChar char=""/>
              <a:defRPr/>
            </a:pPr>
            <a:r>
              <a:rPr lang="en-US" altLang="en-US" sz="3600" dirty="0">
                <a:latin typeface="Verdana" pitchFamily="34" charset="0"/>
                <a:ea typeface="Verdana" pitchFamily="34" charset="0"/>
                <a:cs typeface="Verdana" pitchFamily="34" charset="0"/>
              </a:rPr>
              <a:t>and letting your child explore</a:t>
            </a:r>
          </a:p>
          <a:p>
            <a:pPr marL="0" indent="0" eaLnBrk="1" hangingPunct="1">
              <a:spcBef>
                <a:spcPts val="1600"/>
              </a:spcBef>
              <a:buFont typeface="Wingdings 3" panose="05040102010807070707" pitchFamily="18" charset="2"/>
              <a:buNone/>
              <a:defRPr/>
            </a:pPr>
            <a:r>
              <a:rPr lang="en-US" altLang="en-US" sz="3600" dirty="0">
                <a:latin typeface="Verdana" pitchFamily="34" charset="0"/>
                <a:ea typeface="Verdana" pitchFamily="34" charset="0"/>
                <a:cs typeface="Verdana" pitchFamily="34" charset="0"/>
              </a:rPr>
              <a:t>it may help to think about different levels of risk.</a:t>
            </a:r>
          </a:p>
        </p:txBody>
      </p:sp>
      <p:sp>
        <p:nvSpPr>
          <p:cNvPr id="10" name="Oval 9">
            <a:extLst>
              <a:ext uri="{FF2B5EF4-FFF2-40B4-BE49-F238E27FC236}">
                <a16:creationId xmlns:a16="http://schemas.microsoft.com/office/drawing/2014/main" id="{59E41615-B812-478D-9AB0-53D9AE5E729A}"/>
              </a:ext>
            </a:extLst>
          </p:cNvPr>
          <p:cNvSpPr/>
          <p:nvPr/>
        </p:nvSpPr>
        <p:spPr>
          <a:xfrm rot="5400000" flipH="1">
            <a:off x="6762750" y="276225"/>
            <a:ext cx="495300" cy="4572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Oval 10">
            <a:extLst>
              <a:ext uri="{FF2B5EF4-FFF2-40B4-BE49-F238E27FC236}">
                <a16:creationId xmlns:a16="http://schemas.microsoft.com/office/drawing/2014/main" id="{5CA09DE9-545E-4B8A-A09D-3C305B655917}"/>
              </a:ext>
            </a:extLst>
          </p:cNvPr>
          <p:cNvSpPr/>
          <p:nvPr/>
        </p:nvSpPr>
        <p:spPr>
          <a:xfrm rot="5400000" flipH="1">
            <a:off x="7296150" y="285750"/>
            <a:ext cx="4953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Oval 11">
            <a:extLst>
              <a:ext uri="{FF2B5EF4-FFF2-40B4-BE49-F238E27FC236}">
                <a16:creationId xmlns:a16="http://schemas.microsoft.com/office/drawing/2014/main" id="{EE79F561-9FB3-4565-A029-7044F3F8CD02}"/>
              </a:ext>
            </a:extLst>
          </p:cNvPr>
          <p:cNvSpPr/>
          <p:nvPr/>
        </p:nvSpPr>
        <p:spPr>
          <a:xfrm rot="5400000" flipH="1">
            <a:off x="7829550" y="285750"/>
            <a:ext cx="495300" cy="457200"/>
          </a:xfrm>
          <a:prstGeom prst="ellipse">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Oval 12">
            <a:extLst>
              <a:ext uri="{FF2B5EF4-FFF2-40B4-BE49-F238E27FC236}">
                <a16:creationId xmlns:a16="http://schemas.microsoft.com/office/drawing/2014/main" id="{F3D99FE7-23A2-41F8-A06B-6AD8EE7DC41F}"/>
              </a:ext>
            </a:extLst>
          </p:cNvPr>
          <p:cNvSpPr/>
          <p:nvPr/>
        </p:nvSpPr>
        <p:spPr>
          <a:xfrm rot="5400000" flipH="1">
            <a:off x="8362950" y="285750"/>
            <a:ext cx="4953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C79B99B1-9ADC-4D39-A000-8B9AD2704BC9}"/>
              </a:ext>
            </a:extLst>
          </p:cNvPr>
          <p:cNvSpPr txBox="1">
            <a:spLocks/>
          </p:cNvSpPr>
          <p:nvPr/>
        </p:nvSpPr>
        <p:spPr bwMode="auto">
          <a:xfrm>
            <a:off x="152400" y="152400"/>
            <a:ext cx="609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No Risk: Green Light</a:t>
            </a:r>
          </a:p>
        </p:txBody>
      </p:sp>
      <p:grpSp>
        <p:nvGrpSpPr>
          <p:cNvPr id="37891" name="Group 3">
            <a:extLst>
              <a:ext uri="{FF2B5EF4-FFF2-40B4-BE49-F238E27FC236}">
                <a16:creationId xmlns:a16="http://schemas.microsoft.com/office/drawing/2014/main" id="{972CED7F-EC5C-4258-B58E-805BCC99F7C7}"/>
              </a:ext>
            </a:extLst>
          </p:cNvPr>
          <p:cNvGrpSpPr>
            <a:grpSpLocks/>
          </p:cNvGrpSpPr>
          <p:nvPr/>
        </p:nvGrpSpPr>
        <p:grpSpPr bwMode="auto">
          <a:xfrm rot="5400000" flipH="1">
            <a:off x="7558087" y="-519112"/>
            <a:ext cx="504825" cy="2057400"/>
            <a:chOff x="7467600" y="304800"/>
            <a:chExt cx="504371" cy="2057400"/>
          </a:xfrm>
        </p:grpSpPr>
        <p:sp>
          <p:nvSpPr>
            <p:cNvPr id="3" name="Oval 2">
              <a:extLst>
                <a:ext uri="{FF2B5EF4-FFF2-40B4-BE49-F238E27FC236}">
                  <a16:creationId xmlns:a16="http://schemas.microsoft.com/office/drawing/2014/main" id="{9F9E78B1-C39B-4CF6-A33A-A40136645089}"/>
                </a:ext>
              </a:extLst>
            </p:cNvPr>
            <p:cNvSpPr/>
            <p:nvPr/>
          </p:nvSpPr>
          <p:spPr>
            <a:xfrm>
              <a:off x="7477117" y="1905000"/>
              <a:ext cx="494855" cy="4572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EFFA33FD-4CFF-4540-9B92-F9F0918C35F7}"/>
                </a:ext>
              </a:extLst>
            </p:cNvPr>
            <p:cNvSpPr/>
            <p:nvPr/>
          </p:nvSpPr>
          <p:spPr>
            <a:xfrm>
              <a:off x="7467600" y="1371600"/>
              <a:ext cx="494855"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A0583830-75A3-4CBC-961A-7DBFABE77866}"/>
                </a:ext>
              </a:extLst>
            </p:cNvPr>
            <p:cNvSpPr/>
            <p:nvPr/>
          </p:nvSpPr>
          <p:spPr>
            <a:xfrm>
              <a:off x="7467600" y="838200"/>
              <a:ext cx="494855"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Oval 10">
              <a:extLst>
                <a:ext uri="{FF2B5EF4-FFF2-40B4-BE49-F238E27FC236}">
                  <a16:creationId xmlns:a16="http://schemas.microsoft.com/office/drawing/2014/main" id="{2ECCBCB0-EFB7-4B24-A680-0C58E43DC7F9}"/>
                </a:ext>
              </a:extLst>
            </p:cNvPr>
            <p:cNvSpPr/>
            <p:nvPr/>
          </p:nvSpPr>
          <p:spPr>
            <a:xfrm>
              <a:off x="7480289" y="317500"/>
              <a:ext cx="494855"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26628" name="Content Placeholder 2">
            <a:extLst>
              <a:ext uri="{FF2B5EF4-FFF2-40B4-BE49-F238E27FC236}">
                <a16:creationId xmlns:a16="http://schemas.microsoft.com/office/drawing/2014/main" id="{423C04F6-7097-41DE-B86B-1A75FE119703}"/>
              </a:ext>
            </a:extLst>
          </p:cNvPr>
          <p:cNvSpPr txBox="1">
            <a:spLocks/>
          </p:cNvSpPr>
          <p:nvPr/>
        </p:nvSpPr>
        <p:spPr bwMode="auto">
          <a:xfrm>
            <a:off x="152400" y="1143000"/>
            <a:ext cx="8839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200"/>
              </a:spcBef>
              <a:buClrTx/>
              <a:buSzTx/>
              <a:buFont typeface="Arial" panose="020B0604020202020204" pitchFamily="34" charset="0"/>
              <a:buChar char="•"/>
            </a:pPr>
            <a:r>
              <a:rPr lang="en-US" altLang="en-US" sz="3600">
                <a:latin typeface="Verdana" panose="020B0604030504040204" pitchFamily="34" charset="0"/>
                <a:ea typeface="Verdana" panose="020B0604030504040204" pitchFamily="34" charset="0"/>
                <a:cs typeface="Verdana" panose="020B0604030504040204" pitchFamily="34" charset="0"/>
              </a:rPr>
              <a:t>No real risk of harm</a:t>
            </a:r>
          </a:p>
          <a:p>
            <a:pPr eaLnBrk="1" hangingPunct="1">
              <a:spcBef>
                <a:spcPts val="1200"/>
              </a:spcBef>
              <a:buClrTx/>
              <a:buSzTx/>
              <a:buFont typeface="Arial" panose="020B0604020202020204" pitchFamily="34" charset="0"/>
              <a:buChar char="•"/>
            </a:pPr>
            <a:r>
              <a:rPr lang="en-US" altLang="en-US" sz="3600">
                <a:latin typeface="Verdana" panose="020B0604030504040204" pitchFamily="34" charset="0"/>
                <a:ea typeface="Verdana" panose="020B0604030504040204" pitchFamily="34" charset="0"/>
                <a:cs typeface="Verdana" panose="020B0604030504040204" pitchFamily="34" charset="0"/>
              </a:rPr>
              <a:t>Sit back, relax, let the child explore </a:t>
            </a:r>
            <a:endParaRPr lang="en-US" altLang="en-US" sz="2400">
              <a:latin typeface="Verdana" panose="020B0604030504040204" pitchFamily="34" charset="0"/>
              <a:ea typeface="Verdana" panose="020B0604030504040204" pitchFamily="34" charset="0"/>
              <a:cs typeface="Verdana" panose="020B0604030504040204" pitchFamily="34" charset="0"/>
            </a:endParaRPr>
          </a:p>
        </p:txBody>
      </p:sp>
      <p:grpSp>
        <p:nvGrpSpPr>
          <p:cNvPr id="6" name="Group 5">
            <a:extLst>
              <a:ext uri="{FF2B5EF4-FFF2-40B4-BE49-F238E27FC236}">
                <a16:creationId xmlns:a16="http://schemas.microsoft.com/office/drawing/2014/main" id="{3D25FC75-B2D1-4320-8DDB-1FD172E317AE}"/>
              </a:ext>
            </a:extLst>
          </p:cNvPr>
          <p:cNvGrpSpPr>
            <a:grpSpLocks/>
          </p:cNvGrpSpPr>
          <p:nvPr/>
        </p:nvGrpSpPr>
        <p:grpSpPr bwMode="auto">
          <a:xfrm>
            <a:off x="242888" y="2813050"/>
            <a:ext cx="8624887" cy="3309938"/>
            <a:chOff x="243117" y="2812824"/>
            <a:chExt cx="8625113" cy="3309798"/>
          </a:xfrm>
        </p:grpSpPr>
        <p:pic>
          <p:nvPicPr>
            <p:cNvPr id="37894" name="Picture 6" descr="http://i.walmartimages.com/i/p/00/83/31/86/00/0083318600384_500X500.jpg">
              <a:extLst>
                <a:ext uri="{FF2B5EF4-FFF2-40B4-BE49-F238E27FC236}">
                  <a16:creationId xmlns:a16="http://schemas.microsoft.com/office/drawing/2014/main" id="{8265BBAB-DE34-43BA-9515-DF70E6E15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643" y="2812824"/>
              <a:ext cx="2839357" cy="283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8" descr="http://d39qw52yhr4bcj.cloudfront.net/catalog/product/cache/9/image/750x/9df78eab33525d08d6e5fb8d27136e95/e/0/e0503-first-pounder-with-child-2comp_1.jpg">
              <a:extLst>
                <a:ext uri="{FF2B5EF4-FFF2-40B4-BE49-F238E27FC236}">
                  <a16:creationId xmlns:a16="http://schemas.microsoft.com/office/drawing/2014/main" id="{3B9A28D4-D4EA-4154-8AC2-0AACC19DB7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829" r="11952" b="2957"/>
            <a:stretch>
              <a:fillRect/>
            </a:stretch>
          </p:blipFill>
          <p:spPr bwMode="auto">
            <a:xfrm>
              <a:off x="243117" y="3259819"/>
              <a:ext cx="2055872" cy="2688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12" descr="http://assets.babycenter.com/ims/2012/09/bc_2010_daycare_510_wide.jpg?width=520">
              <a:extLst>
                <a:ext uri="{FF2B5EF4-FFF2-40B4-BE49-F238E27FC236}">
                  <a16:creationId xmlns:a16="http://schemas.microsoft.com/office/drawing/2014/main" id="{579371AF-947C-49FC-A2BF-AEAD966D32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412" r="23920"/>
            <a:stretch>
              <a:fillRect/>
            </a:stretch>
          </p:blipFill>
          <p:spPr bwMode="auto">
            <a:xfrm>
              <a:off x="5493659" y="3505200"/>
              <a:ext cx="3374571" cy="261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BD065030-801C-46D7-A419-4AA655EE74FE}"/>
              </a:ext>
            </a:extLst>
          </p:cNvPr>
          <p:cNvSpPr txBox="1">
            <a:spLocks/>
          </p:cNvSpPr>
          <p:nvPr/>
        </p:nvSpPr>
        <p:spPr bwMode="auto">
          <a:xfrm>
            <a:off x="152400" y="152400"/>
            <a:ext cx="64722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Low Risk: Yellow Light</a:t>
            </a:r>
          </a:p>
        </p:txBody>
      </p:sp>
      <p:sp>
        <p:nvSpPr>
          <p:cNvPr id="38915" name="Content Placeholder 2">
            <a:extLst>
              <a:ext uri="{FF2B5EF4-FFF2-40B4-BE49-F238E27FC236}">
                <a16:creationId xmlns:a16="http://schemas.microsoft.com/office/drawing/2014/main" id="{B0D0818D-78C2-488D-A7EA-DF2A3267A8E5}"/>
              </a:ext>
            </a:extLst>
          </p:cNvPr>
          <p:cNvSpPr txBox="1">
            <a:spLocks/>
          </p:cNvSpPr>
          <p:nvPr/>
        </p:nvSpPr>
        <p:spPr bwMode="auto">
          <a:xfrm>
            <a:off x="0" y="1143000"/>
            <a:ext cx="8991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200"/>
              </a:spcBef>
              <a:buClrTx/>
              <a:buSzTx/>
              <a:buFont typeface="Arial" panose="020B0604020202020204" pitchFamily="34" charset="0"/>
              <a:buChar char="•"/>
            </a:pPr>
            <a:r>
              <a:rPr lang="en-US" altLang="en-US" sz="3600">
                <a:latin typeface="Verdana" panose="020B0604030504040204" pitchFamily="34" charset="0"/>
                <a:ea typeface="Verdana" panose="020B0604030504040204" pitchFamily="34" charset="0"/>
                <a:cs typeface="Verdana" panose="020B0604030504040204" pitchFamily="34" charset="0"/>
              </a:rPr>
              <a:t>Could cause </a:t>
            </a:r>
          </a:p>
          <a:p>
            <a:pPr lvl="1" eaLnBrk="1" hangingPunct="1">
              <a:spcBef>
                <a:spcPts val="1200"/>
              </a:spcBef>
              <a:buClrTx/>
              <a:buSzTx/>
              <a:buFont typeface="Arial" panose="020B0604020202020204" pitchFamily="34" charset="0"/>
              <a:buChar char="•"/>
            </a:pPr>
            <a:r>
              <a:rPr lang="en-US" altLang="en-US" sz="3200">
                <a:latin typeface="Verdana" panose="020B0604030504040204" pitchFamily="34" charset="0"/>
                <a:ea typeface="Verdana" panose="020B0604030504040204" pitchFamily="34" charset="0"/>
                <a:cs typeface="Verdana" panose="020B0604030504040204" pitchFamily="34" charset="0"/>
              </a:rPr>
              <a:t>minor bumps and bruises, or </a:t>
            </a:r>
          </a:p>
          <a:p>
            <a:pPr lvl="1" eaLnBrk="1" hangingPunct="1">
              <a:spcBef>
                <a:spcPts val="1200"/>
              </a:spcBef>
              <a:buClrTx/>
              <a:buSzTx/>
              <a:buFont typeface="Arial" panose="020B0604020202020204" pitchFamily="34" charset="0"/>
              <a:buChar char="•"/>
            </a:pPr>
            <a:r>
              <a:rPr lang="en-US" altLang="en-US" sz="3200">
                <a:latin typeface="Verdana" panose="020B0604030504040204" pitchFamily="34" charset="0"/>
                <a:ea typeface="Verdana" panose="020B0604030504040204" pitchFamily="34" charset="0"/>
                <a:cs typeface="Verdana" panose="020B0604030504040204" pitchFamily="34" charset="0"/>
              </a:rPr>
              <a:t>minor property damage</a:t>
            </a:r>
          </a:p>
        </p:txBody>
      </p:sp>
      <p:sp>
        <p:nvSpPr>
          <p:cNvPr id="8" name="Oval 7">
            <a:extLst>
              <a:ext uri="{FF2B5EF4-FFF2-40B4-BE49-F238E27FC236}">
                <a16:creationId xmlns:a16="http://schemas.microsoft.com/office/drawing/2014/main" id="{283207CA-F8BC-4AE6-A5F4-2DB38AF43DCF}"/>
              </a:ext>
            </a:extLst>
          </p:cNvPr>
          <p:cNvSpPr/>
          <p:nvPr/>
        </p:nvSpPr>
        <p:spPr>
          <a:xfrm rot="5400000" flipH="1">
            <a:off x="67627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3DAC6A1C-3BA0-4F3D-82C1-F4B3B6F1025A}"/>
              </a:ext>
            </a:extLst>
          </p:cNvPr>
          <p:cNvSpPr/>
          <p:nvPr/>
        </p:nvSpPr>
        <p:spPr>
          <a:xfrm rot="5400000" flipH="1">
            <a:off x="7296150" y="285750"/>
            <a:ext cx="4953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B11EEF2A-74C5-4524-BD1B-E679B843979C}"/>
              </a:ext>
            </a:extLst>
          </p:cNvPr>
          <p:cNvSpPr/>
          <p:nvPr/>
        </p:nvSpPr>
        <p:spPr>
          <a:xfrm rot="5400000" flipH="1">
            <a:off x="78295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Oval 10">
            <a:extLst>
              <a:ext uri="{FF2B5EF4-FFF2-40B4-BE49-F238E27FC236}">
                <a16:creationId xmlns:a16="http://schemas.microsoft.com/office/drawing/2014/main" id="{F353497C-0B9B-4DDC-980C-6C313F42A0D2}"/>
              </a:ext>
            </a:extLst>
          </p:cNvPr>
          <p:cNvSpPr/>
          <p:nvPr/>
        </p:nvSpPr>
        <p:spPr>
          <a:xfrm rot="5400000" flipH="1">
            <a:off x="83629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8920" name="Picture 9" descr="http://imgc.allpostersimages.com/images/P-473-488-90/26/2698/8KPUD00Z/posters/leonard-mccombe-child-pouring-milk-at-the-klh-day-care-center.jpg">
            <a:extLst>
              <a:ext uri="{FF2B5EF4-FFF2-40B4-BE49-F238E27FC236}">
                <a16:creationId xmlns:a16="http://schemas.microsoft.com/office/drawing/2014/main" id="{73530373-8DA8-464F-8731-187CC79AF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550"/>
          <a:stretch>
            <a:fillRect/>
          </a:stretch>
        </p:blipFill>
        <p:spPr bwMode="auto">
          <a:xfrm>
            <a:off x="6551613" y="3590925"/>
            <a:ext cx="1984375" cy="220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3" descr="https://childrenplaygroundequipments.files.wordpress.com/2013/03/merrygoround.jpg">
            <a:extLst>
              <a:ext uri="{FF2B5EF4-FFF2-40B4-BE49-F238E27FC236}">
                <a16:creationId xmlns:a16="http://schemas.microsoft.com/office/drawing/2014/main" id="{1152521C-662A-4E3C-B7A4-2F4062D5B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59" t="2415" r="2071" b="6026"/>
          <a:stretch>
            <a:fillRect/>
          </a:stretch>
        </p:blipFill>
        <p:spPr bwMode="auto">
          <a:xfrm>
            <a:off x="228600" y="3581400"/>
            <a:ext cx="3878263"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8">
            <a:extLst>
              <a:ext uri="{FF2B5EF4-FFF2-40B4-BE49-F238E27FC236}">
                <a16:creationId xmlns:a16="http://schemas.microsoft.com/office/drawing/2014/main" id="{9E0703EF-463F-4186-ABD1-2B4CBD2A08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764" r="21030"/>
          <a:stretch>
            <a:fillRect/>
          </a:stretch>
        </p:blipFill>
        <p:spPr bwMode="auto">
          <a:xfrm>
            <a:off x="4267200" y="3590925"/>
            <a:ext cx="2097088"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048905A-F6C8-42FE-8FCB-0B1C55C8365C}"/>
              </a:ext>
            </a:extLst>
          </p:cNvPr>
          <p:cNvSpPr txBox="1">
            <a:spLocks/>
          </p:cNvSpPr>
          <p:nvPr/>
        </p:nvSpPr>
        <p:spPr bwMode="auto">
          <a:xfrm>
            <a:off x="152400" y="152400"/>
            <a:ext cx="64722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Low Risk: Yellow Light</a:t>
            </a:r>
          </a:p>
        </p:txBody>
      </p:sp>
      <p:sp>
        <p:nvSpPr>
          <p:cNvPr id="39939" name="Content Placeholder 2">
            <a:extLst>
              <a:ext uri="{FF2B5EF4-FFF2-40B4-BE49-F238E27FC236}">
                <a16:creationId xmlns:a16="http://schemas.microsoft.com/office/drawing/2014/main" id="{BB300BA5-5CF3-4CF4-8B17-C2B1773F96AB}"/>
              </a:ext>
            </a:extLst>
          </p:cNvPr>
          <p:cNvSpPr txBox="1">
            <a:spLocks/>
          </p:cNvSpPr>
          <p:nvPr/>
        </p:nvSpPr>
        <p:spPr bwMode="auto">
          <a:xfrm>
            <a:off x="0" y="1143000"/>
            <a:ext cx="8991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342900" indent="-34290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lvl="1" eaLnBrk="1" hangingPunct="1">
              <a:spcBef>
                <a:spcPts val="1200"/>
              </a:spcBef>
              <a:buClrTx/>
              <a:buSzTx/>
              <a:buFont typeface="Arial" panose="020B0604020202020204" pitchFamily="34" charset="0"/>
              <a:buChar char="•"/>
            </a:pPr>
            <a:r>
              <a:rPr lang="en-US" altLang="en-US" sz="3100" dirty="0">
                <a:latin typeface="Verdana" panose="020B0604030504040204" pitchFamily="34" charset="0"/>
                <a:ea typeface="Verdana" panose="020B0604030504040204" pitchFamily="34" charset="0"/>
                <a:cs typeface="Verdana" panose="020B0604030504040204" pitchFamily="34" charset="0"/>
              </a:rPr>
              <a:t>Observe your child, intervene as needed.</a:t>
            </a:r>
          </a:p>
          <a:p>
            <a:pPr lvl="1" eaLnBrk="1" hangingPunct="1">
              <a:spcBef>
                <a:spcPts val="1200"/>
              </a:spcBef>
              <a:buClrTx/>
              <a:buSzTx/>
              <a:buFont typeface="Arial" panose="020B0604020202020204" pitchFamily="34" charset="0"/>
              <a:buChar char="•"/>
            </a:pPr>
            <a:r>
              <a:rPr lang="en-US" altLang="en-US" sz="3100" dirty="0">
                <a:latin typeface="Verdana" panose="020B0604030504040204" pitchFamily="34" charset="0"/>
                <a:ea typeface="Verdana" panose="020B0604030504040204" pitchFamily="34" charset="0"/>
                <a:cs typeface="Verdana" panose="020B0604030504040204" pitchFamily="34" charset="0"/>
              </a:rPr>
              <a:t>Could it be a low-risk learning experience?</a:t>
            </a:r>
          </a:p>
          <a:p>
            <a:pPr eaLnBrk="1" hangingPunct="1">
              <a:spcBef>
                <a:spcPts val="1200"/>
              </a:spcBef>
              <a:buClrTx/>
              <a:buSzTx/>
              <a:buFont typeface="Arial" panose="020B0604020202020204" pitchFamily="34" charset="0"/>
              <a:buChar char="•"/>
            </a:pPr>
            <a:r>
              <a:rPr lang="en-US" altLang="en-US" sz="3200" dirty="0">
                <a:latin typeface="Verdana" panose="020B0604030504040204" pitchFamily="34" charset="0"/>
                <a:ea typeface="Verdana" panose="020B0604030504040204" pitchFamily="34" charset="0"/>
                <a:cs typeface="Verdana" panose="020B0604030504040204" pitchFamily="34" charset="0"/>
              </a:rPr>
              <a:t>Make parenting choices in the moment.</a:t>
            </a:r>
          </a:p>
        </p:txBody>
      </p:sp>
      <p:sp>
        <p:nvSpPr>
          <p:cNvPr id="8" name="Oval 7">
            <a:extLst>
              <a:ext uri="{FF2B5EF4-FFF2-40B4-BE49-F238E27FC236}">
                <a16:creationId xmlns:a16="http://schemas.microsoft.com/office/drawing/2014/main" id="{286ADE74-AD8B-450E-8CA9-8F398BEBE072}"/>
              </a:ext>
            </a:extLst>
          </p:cNvPr>
          <p:cNvSpPr/>
          <p:nvPr/>
        </p:nvSpPr>
        <p:spPr>
          <a:xfrm rot="5400000" flipH="1">
            <a:off x="67627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2DA5FC30-E6A4-4DE9-82F9-ECDCBD33E914}"/>
              </a:ext>
            </a:extLst>
          </p:cNvPr>
          <p:cNvSpPr/>
          <p:nvPr/>
        </p:nvSpPr>
        <p:spPr>
          <a:xfrm rot="5400000" flipH="1">
            <a:off x="7296150" y="285750"/>
            <a:ext cx="4953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A49CD220-62BF-462C-BB03-E7EDEB55A328}"/>
              </a:ext>
            </a:extLst>
          </p:cNvPr>
          <p:cNvSpPr/>
          <p:nvPr/>
        </p:nvSpPr>
        <p:spPr>
          <a:xfrm rot="5400000" flipH="1">
            <a:off x="78295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Oval 10">
            <a:extLst>
              <a:ext uri="{FF2B5EF4-FFF2-40B4-BE49-F238E27FC236}">
                <a16:creationId xmlns:a16="http://schemas.microsoft.com/office/drawing/2014/main" id="{FD03FCA4-A0BE-4CAD-8B07-A420199AD785}"/>
              </a:ext>
            </a:extLst>
          </p:cNvPr>
          <p:cNvSpPr/>
          <p:nvPr/>
        </p:nvSpPr>
        <p:spPr>
          <a:xfrm rot="5400000" flipH="1">
            <a:off x="83629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9944" name="Picture 2">
            <a:extLst>
              <a:ext uri="{FF2B5EF4-FFF2-40B4-BE49-F238E27FC236}">
                <a16:creationId xmlns:a16="http://schemas.microsoft.com/office/drawing/2014/main" id="{ED756926-9899-4BB6-91DC-25345155F5AF}"/>
              </a:ext>
            </a:extLst>
          </p:cNvPr>
          <p:cNvPicPr>
            <a:picLocks noChangeAspect="1"/>
          </p:cNvPicPr>
          <p:nvPr/>
        </p:nvPicPr>
        <p:blipFill>
          <a:blip r:embed="rId3">
            <a:extLst>
              <a:ext uri="{28A0092B-C50C-407E-A947-70E740481C1C}">
                <a14:useLocalDpi xmlns:a14="http://schemas.microsoft.com/office/drawing/2010/main" val="0"/>
              </a:ext>
            </a:extLst>
          </a:blip>
          <a:srcRect t="12686" b="16277"/>
          <a:stretch>
            <a:fillRect/>
          </a:stretch>
        </p:blipFill>
        <p:spPr bwMode="auto">
          <a:xfrm>
            <a:off x="1663700" y="3810000"/>
            <a:ext cx="6108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17898C79-487B-4F73-BDDE-FA9DEAA1106E}"/>
              </a:ext>
            </a:extLst>
          </p:cNvPr>
          <p:cNvSpPr txBox="1">
            <a:spLocks/>
          </p:cNvSpPr>
          <p:nvPr/>
        </p:nvSpPr>
        <p:spPr bwMode="auto">
          <a:xfrm>
            <a:off x="152400" y="152400"/>
            <a:ext cx="6705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Moderate Risk: Orange</a:t>
            </a:r>
          </a:p>
        </p:txBody>
      </p:sp>
      <p:sp>
        <p:nvSpPr>
          <p:cNvPr id="41987" name="Content Placeholder 2">
            <a:extLst>
              <a:ext uri="{FF2B5EF4-FFF2-40B4-BE49-F238E27FC236}">
                <a16:creationId xmlns:a16="http://schemas.microsoft.com/office/drawing/2014/main" id="{A32A914F-48F8-41FA-B9D7-1CB2C1744249}"/>
              </a:ext>
            </a:extLst>
          </p:cNvPr>
          <p:cNvSpPr txBox="1">
            <a:spLocks/>
          </p:cNvSpPr>
          <p:nvPr/>
        </p:nvSpPr>
        <p:spPr bwMode="auto">
          <a:xfrm>
            <a:off x="152400" y="1143000"/>
            <a:ext cx="8610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200"/>
              </a:spcBef>
              <a:buClrTx/>
              <a:buSzTx/>
              <a:buFont typeface="Arial" panose="020B0604020202020204" pitchFamily="34" charset="0"/>
              <a:buChar char="•"/>
            </a:pPr>
            <a:r>
              <a:rPr lang="en-US" altLang="en-US" sz="2800" dirty="0">
                <a:latin typeface="Verdana" panose="020B0604030504040204" pitchFamily="34" charset="0"/>
                <a:ea typeface="Verdana" panose="020B0604030504040204" pitchFamily="34" charset="0"/>
                <a:cs typeface="Verdana" panose="020B0604030504040204" pitchFamily="34" charset="0"/>
              </a:rPr>
              <a:t>Could be major injury </a:t>
            </a:r>
          </a:p>
          <a:p>
            <a:pPr eaLnBrk="1" hangingPunct="1">
              <a:spcBef>
                <a:spcPts val="1200"/>
              </a:spcBef>
              <a:buClrTx/>
              <a:buSzTx/>
              <a:buFont typeface="Arial" panose="020B0604020202020204" pitchFamily="34" charset="0"/>
              <a:buChar char="•"/>
            </a:pPr>
            <a:r>
              <a:rPr lang="en-US" altLang="en-US" sz="2800" dirty="0">
                <a:latin typeface="Verdana" panose="020B0604030504040204" pitchFamily="34" charset="0"/>
                <a:ea typeface="Verdana" panose="020B0604030504040204" pitchFamily="34" charset="0"/>
                <a:cs typeface="Verdana" panose="020B0604030504040204" pitchFamily="34" charset="0"/>
              </a:rPr>
              <a:t>Let them know it’s a risk. Teach them how to stay safe </a:t>
            </a:r>
            <a:r>
              <a:rPr lang="en-US" altLang="en-US" sz="2800" i="1" dirty="0">
                <a:latin typeface="Verdana" panose="020B0604030504040204" pitchFamily="34" charset="0"/>
                <a:ea typeface="Verdana" panose="020B0604030504040204" pitchFamily="34" charset="0"/>
                <a:cs typeface="Verdana" panose="020B0604030504040204" pitchFamily="34" charset="0"/>
              </a:rPr>
              <a:t>while you’re supervising</a:t>
            </a:r>
          </a:p>
          <a:p>
            <a:pPr eaLnBrk="1" hangingPunct="1">
              <a:spcBef>
                <a:spcPts val="1200"/>
              </a:spcBef>
              <a:buClrTx/>
              <a:buSzTx/>
              <a:buFont typeface="Arial" panose="020B0604020202020204" pitchFamily="34" charset="0"/>
              <a:buChar char="•"/>
            </a:pPr>
            <a:r>
              <a:rPr lang="en-US" altLang="en-US" sz="2800" dirty="0">
                <a:latin typeface="Verdana" panose="020B0604030504040204" pitchFamily="34" charset="0"/>
                <a:ea typeface="Verdana" panose="020B0604030504040204" pitchFamily="34" charset="0"/>
                <a:cs typeface="Verdana" panose="020B0604030504040204" pitchFamily="34" charset="0"/>
              </a:rPr>
              <a:t>Don’t allow them near these hazards when they’re unsupervised</a:t>
            </a:r>
          </a:p>
        </p:txBody>
      </p:sp>
      <p:sp>
        <p:nvSpPr>
          <p:cNvPr id="7" name="Oval 6">
            <a:extLst>
              <a:ext uri="{FF2B5EF4-FFF2-40B4-BE49-F238E27FC236}">
                <a16:creationId xmlns:a16="http://schemas.microsoft.com/office/drawing/2014/main" id="{CC0A12BE-EB3B-4094-87E3-C175068FCBB0}"/>
              </a:ext>
            </a:extLst>
          </p:cNvPr>
          <p:cNvSpPr/>
          <p:nvPr/>
        </p:nvSpPr>
        <p:spPr>
          <a:xfrm rot="5400000" flipH="1">
            <a:off x="68389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Oval 7">
            <a:extLst>
              <a:ext uri="{FF2B5EF4-FFF2-40B4-BE49-F238E27FC236}">
                <a16:creationId xmlns:a16="http://schemas.microsoft.com/office/drawing/2014/main" id="{23C07F69-F690-4D2B-8403-2868C59140C3}"/>
              </a:ext>
            </a:extLst>
          </p:cNvPr>
          <p:cNvSpPr/>
          <p:nvPr/>
        </p:nvSpPr>
        <p:spPr>
          <a:xfrm rot="5400000" flipH="1">
            <a:off x="73723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FC9CA0EE-29E1-4355-9AC0-201F57FDAB81}"/>
              </a:ext>
            </a:extLst>
          </p:cNvPr>
          <p:cNvSpPr/>
          <p:nvPr/>
        </p:nvSpPr>
        <p:spPr>
          <a:xfrm rot="5400000" flipH="1">
            <a:off x="7905750" y="285750"/>
            <a:ext cx="495300" cy="457200"/>
          </a:xfrm>
          <a:prstGeom prst="ellipse">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86F34845-19FD-4040-AE58-3CA05EE68B1C}"/>
              </a:ext>
            </a:extLst>
          </p:cNvPr>
          <p:cNvSpPr/>
          <p:nvPr/>
        </p:nvSpPr>
        <p:spPr>
          <a:xfrm rot="5400000" flipH="1">
            <a:off x="84391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41992" name="Picture 9" descr="http://www.cbtrust.org.uk/images/child_stove.jpg">
            <a:extLst>
              <a:ext uri="{FF2B5EF4-FFF2-40B4-BE49-F238E27FC236}">
                <a16:creationId xmlns:a16="http://schemas.microsoft.com/office/drawing/2014/main" id="{8895653A-99F5-4651-899F-85223C7B4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4828"/>
          <a:stretch>
            <a:fillRect/>
          </a:stretch>
        </p:blipFill>
        <p:spPr bwMode="auto">
          <a:xfrm>
            <a:off x="152400" y="3981450"/>
            <a:ext cx="3429000"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11" descr="http://www.supermommy.com.sg/wp-content/uploads/2012/10/14-430x247.jpg">
            <a:extLst>
              <a:ext uri="{FF2B5EF4-FFF2-40B4-BE49-F238E27FC236}">
                <a16:creationId xmlns:a16="http://schemas.microsoft.com/office/drawing/2014/main" id="{CCC08D78-BEE1-4542-8A62-DE647E7FF9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898" t="3532" r="22327" b="616"/>
          <a:stretch>
            <a:fillRect/>
          </a:stretch>
        </p:blipFill>
        <p:spPr bwMode="auto">
          <a:xfrm>
            <a:off x="3733800" y="3941763"/>
            <a:ext cx="198120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6" descr="http://www.knife-depot.com/images/articles/child-with-pocket-knife.jpg">
            <a:extLst>
              <a:ext uri="{FF2B5EF4-FFF2-40B4-BE49-F238E27FC236}">
                <a16:creationId xmlns:a16="http://schemas.microsoft.com/office/drawing/2014/main" id="{81CD3B16-FA9E-4652-A866-7211A5900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941763"/>
            <a:ext cx="3043238"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4F6E073E-310A-4082-A895-5A05341FBD88}"/>
              </a:ext>
            </a:extLst>
          </p:cNvPr>
          <p:cNvSpPr txBox="1">
            <a:spLocks/>
          </p:cNvSpPr>
          <p:nvPr/>
        </p:nvSpPr>
        <p:spPr bwMode="auto">
          <a:xfrm>
            <a:off x="152400" y="152400"/>
            <a:ext cx="6400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Highest Risk: Red Light</a:t>
            </a:r>
          </a:p>
        </p:txBody>
      </p:sp>
      <p:sp>
        <p:nvSpPr>
          <p:cNvPr id="44035" name="TextBox 2">
            <a:extLst>
              <a:ext uri="{FF2B5EF4-FFF2-40B4-BE49-F238E27FC236}">
                <a16:creationId xmlns:a16="http://schemas.microsoft.com/office/drawing/2014/main" id="{ACAA28BE-2FDE-4251-AA7C-E9A12F0BD10C}"/>
              </a:ext>
            </a:extLst>
          </p:cNvPr>
          <p:cNvSpPr txBox="1">
            <a:spLocks noChangeArrowheads="1"/>
          </p:cNvSpPr>
          <p:nvPr/>
        </p:nvSpPr>
        <p:spPr bwMode="auto">
          <a:xfrm>
            <a:off x="228600" y="1182688"/>
            <a:ext cx="87630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Could become life-threatening in the blink of an eye.</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Remove hazards or block them off.</a:t>
            </a:r>
          </a:p>
        </p:txBody>
      </p:sp>
      <p:sp>
        <p:nvSpPr>
          <p:cNvPr id="7" name="Oval 6">
            <a:extLst>
              <a:ext uri="{FF2B5EF4-FFF2-40B4-BE49-F238E27FC236}">
                <a16:creationId xmlns:a16="http://schemas.microsoft.com/office/drawing/2014/main" id="{607BB9FF-412D-4794-9BE7-E1EEF8463B24}"/>
              </a:ext>
            </a:extLst>
          </p:cNvPr>
          <p:cNvSpPr/>
          <p:nvPr/>
        </p:nvSpPr>
        <p:spPr>
          <a:xfrm rot="5400000" flipH="1">
            <a:off x="67627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Oval 7">
            <a:extLst>
              <a:ext uri="{FF2B5EF4-FFF2-40B4-BE49-F238E27FC236}">
                <a16:creationId xmlns:a16="http://schemas.microsoft.com/office/drawing/2014/main" id="{BCA4E81C-9B26-4C8F-B199-C1EF7D72B831}"/>
              </a:ext>
            </a:extLst>
          </p:cNvPr>
          <p:cNvSpPr/>
          <p:nvPr/>
        </p:nvSpPr>
        <p:spPr>
          <a:xfrm rot="5400000" flipH="1">
            <a:off x="72961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2521120A-8B91-441A-8BE3-88F28A3C2822}"/>
              </a:ext>
            </a:extLst>
          </p:cNvPr>
          <p:cNvSpPr/>
          <p:nvPr/>
        </p:nvSpPr>
        <p:spPr>
          <a:xfrm rot="5400000" flipH="1">
            <a:off x="78295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05A2677D-FFBB-4DE9-B10B-9F5C6736E336}"/>
              </a:ext>
            </a:extLst>
          </p:cNvPr>
          <p:cNvSpPr/>
          <p:nvPr/>
        </p:nvSpPr>
        <p:spPr>
          <a:xfrm rot="5400000" flipH="1">
            <a:off x="8362950" y="285750"/>
            <a:ext cx="4953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2" name="Group 1">
            <a:extLst>
              <a:ext uri="{FF2B5EF4-FFF2-40B4-BE49-F238E27FC236}">
                <a16:creationId xmlns:a16="http://schemas.microsoft.com/office/drawing/2014/main" id="{2A831B8F-B036-4A71-9B52-A3931ECBD292}"/>
              </a:ext>
            </a:extLst>
          </p:cNvPr>
          <p:cNvGrpSpPr>
            <a:grpSpLocks/>
          </p:cNvGrpSpPr>
          <p:nvPr/>
        </p:nvGrpSpPr>
        <p:grpSpPr bwMode="auto">
          <a:xfrm>
            <a:off x="533400" y="2968625"/>
            <a:ext cx="8077200" cy="3108325"/>
            <a:chOff x="533400" y="2968419"/>
            <a:chExt cx="8077201" cy="3108325"/>
          </a:xfrm>
        </p:grpSpPr>
        <p:pic>
          <p:nvPicPr>
            <p:cNvPr id="44041" name="Picture 14" descr="http://www.safeandknifemn.com/images/bf6030.jpg">
              <a:extLst>
                <a:ext uri="{FF2B5EF4-FFF2-40B4-BE49-F238E27FC236}">
                  <a16:creationId xmlns:a16="http://schemas.microsoft.com/office/drawing/2014/main" id="{08E92624-F5E0-4021-A645-6E5EDCFA3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968419"/>
              <a:ext cx="2833687"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7" descr="http://fence.name/images/pool-fence.jpg">
              <a:extLst>
                <a:ext uri="{FF2B5EF4-FFF2-40B4-BE49-F238E27FC236}">
                  <a16:creationId xmlns:a16="http://schemas.microsoft.com/office/drawing/2014/main" id="{DA3AE531-8C29-48B5-89BD-C834AA4AF1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267347"/>
              <a:ext cx="1857560" cy="254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9" descr="http://ak.picdn.net/shutterstock/videos/1913938/preview/stock-footage-hd-man-hold-a-lighted-match.jpg">
              <a:extLst>
                <a:ext uri="{FF2B5EF4-FFF2-40B4-BE49-F238E27FC236}">
                  <a16:creationId xmlns:a16="http://schemas.microsoft.com/office/drawing/2014/main" id="{BF80F66E-E779-40D4-AEAD-CB999A966D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9810"/>
            <a:stretch>
              <a:fillRect/>
            </a:stretch>
          </p:blipFill>
          <p:spPr bwMode="auto">
            <a:xfrm>
              <a:off x="5936343" y="3682319"/>
              <a:ext cx="267425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a:extLst>
              <a:ext uri="{FF2B5EF4-FFF2-40B4-BE49-F238E27FC236}">
                <a16:creationId xmlns:a16="http://schemas.microsoft.com/office/drawing/2014/main" id="{2703222B-3BA0-4AA5-8DC0-8AD27E2A282E}"/>
              </a:ext>
            </a:extLst>
          </p:cNvPr>
          <p:cNvSpPr>
            <a:spLocks noChangeArrowheads="1"/>
          </p:cNvSpPr>
          <p:nvPr/>
        </p:nvSpPr>
        <p:spPr bwMode="auto">
          <a:xfrm>
            <a:off x="609600" y="1408113"/>
            <a:ext cx="81534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ts val="1600"/>
              </a:spcBef>
              <a:buClrTx/>
              <a:buSzTx/>
              <a:buFontTx/>
              <a:buNone/>
            </a:pPr>
            <a:r>
              <a:rPr lang="en-US" altLang="en-US" sz="6600">
                <a:latin typeface="Verdana" panose="020B0604030504040204" pitchFamily="34" charset="0"/>
              </a:rPr>
              <a:t>Preventing the </a:t>
            </a:r>
            <a:br>
              <a:rPr lang="en-US" altLang="en-US" sz="6600">
                <a:latin typeface="Verdana" panose="020B0604030504040204" pitchFamily="34" charset="0"/>
              </a:rPr>
            </a:br>
            <a:r>
              <a:rPr lang="en-US" altLang="en-US" sz="6600">
                <a:latin typeface="Verdana" panose="020B0604030504040204" pitchFamily="34" charset="0"/>
              </a:rPr>
              <a:t>Most Common Childhood Injuries </a:t>
            </a:r>
          </a:p>
        </p:txBody>
      </p:sp>
      <p:sp>
        <p:nvSpPr>
          <p:cNvPr id="3" name="Oval 2">
            <a:extLst>
              <a:ext uri="{FF2B5EF4-FFF2-40B4-BE49-F238E27FC236}">
                <a16:creationId xmlns:a16="http://schemas.microsoft.com/office/drawing/2014/main" id="{88727309-B2CD-4EE9-AABD-5D2B4842600B}"/>
              </a:ext>
            </a:extLst>
          </p:cNvPr>
          <p:cNvSpPr/>
          <p:nvPr/>
        </p:nvSpPr>
        <p:spPr>
          <a:xfrm rot="5400000" flipH="1">
            <a:off x="67627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Oval 3">
            <a:extLst>
              <a:ext uri="{FF2B5EF4-FFF2-40B4-BE49-F238E27FC236}">
                <a16:creationId xmlns:a16="http://schemas.microsoft.com/office/drawing/2014/main" id="{34DDFB54-0D6E-45D6-B081-228184E0672B}"/>
              </a:ext>
            </a:extLst>
          </p:cNvPr>
          <p:cNvSpPr/>
          <p:nvPr/>
        </p:nvSpPr>
        <p:spPr>
          <a:xfrm rot="5400000" flipH="1">
            <a:off x="72961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val 4">
            <a:extLst>
              <a:ext uri="{FF2B5EF4-FFF2-40B4-BE49-F238E27FC236}">
                <a16:creationId xmlns:a16="http://schemas.microsoft.com/office/drawing/2014/main" id="{FD6FA360-2B23-4BB1-9E15-3BB5167BEF37}"/>
              </a:ext>
            </a:extLst>
          </p:cNvPr>
          <p:cNvSpPr/>
          <p:nvPr/>
        </p:nvSpPr>
        <p:spPr>
          <a:xfrm rot="5400000" flipH="1">
            <a:off x="7829550" y="285750"/>
            <a:ext cx="495300" cy="457200"/>
          </a:xfrm>
          <a:prstGeom prst="ellipse">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Oval 5">
            <a:extLst>
              <a:ext uri="{FF2B5EF4-FFF2-40B4-BE49-F238E27FC236}">
                <a16:creationId xmlns:a16="http://schemas.microsoft.com/office/drawing/2014/main" id="{9EE3BA07-3DD6-46D0-834D-B7A0CD710FE3}"/>
              </a:ext>
            </a:extLst>
          </p:cNvPr>
          <p:cNvSpPr/>
          <p:nvPr/>
        </p:nvSpPr>
        <p:spPr>
          <a:xfrm rot="5400000" flipH="1">
            <a:off x="8362950" y="285750"/>
            <a:ext cx="4953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F2F97DFA-4FB1-42F4-80DA-03F918227321}"/>
              </a:ext>
            </a:extLst>
          </p:cNvPr>
          <p:cNvSpPr txBox="1">
            <a:spLocks/>
          </p:cNvSpPr>
          <p:nvPr/>
        </p:nvSpPr>
        <p:spPr bwMode="auto">
          <a:xfrm>
            <a:off x="304800" y="304800"/>
            <a:ext cx="5791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200">
                <a:solidFill>
                  <a:schemeClr val="accent1"/>
                </a:solidFill>
                <a:latin typeface="Verdana" panose="020B0604030504040204" pitchFamily="34" charset="0"/>
              </a:rPr>
              <a:t>Most Common Accidents</a:t>
            </a:r>
          </a:p>
        </p:txBody>
      </p:sp>
      <p:graphicFrame>
        <p:nvGraphicFramePr>
          <p:cNvPr id="3" name="Table 2">
            <a:extLst>
              <a:ext uri="{FF2B5EF4-FFF2-40B4-BE49-F238E27FC236}">
                <a16:creationId xmlns:a16="http://schemas.microsoft.com/office/drawing/2014/main" id="{7A4E4F7A-E8E6-4A2B-938E-121058E57E3C}"/>
              </a:ext>
            </a:extLst>
          </p:cNvPr>
          <p:cNvGraphicFramePr>
            <a:graphicFrameLocks noGrp="1"/>
          </p:cNvGraphicFramePr>
          <p:nvPr/>
        </p:nvGraphicFramePr>
        <p:xfrm>
          <a:off x="304800" y="1219200"/>
          <a:ext cx="8458200" cy="4800600"/>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533400">
                <a:tc>
                  <a:txBody>
                    <a:bodyPr/>
                    <a:lstStyle/>
                    <a:p>
                      <a:r>
                        <a:rPr lang="en-US" sz="2400" dirty="0">
                          <a:latin typeface="Verdana" pitchFamily="34" charset="0"/>
                          <a:ea typeface="Verdana" pitchFamily="34" charset="0"/>
                          <a:cs typeface="Verdana" pitchFamily="34" charset="0"/>
                        </a:rPr>
                        <a:t>Death</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400" dirty="0">
                          <a:latin typeface="Verdana" pitchFamily="34" charset="0"/>
                          <a:ea typeface="Verdana" pitchFamily="34" charset="0"/>
                          <a:cs typeface="Verdana" pitchFamily="34" charset="0"/>
                        </a:rPr>
                        <a:t>Injury</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33400">
                <a:tc>
                  <a:txBody>
                    <a:bodyPr/>
                    <a:lstStyle/>
                    <a:p>
                      <a:r>
                        <a:rPr lang="en-US" sz="2400" dirty="0">
                          <a:latin typeface="Verdana" pitchFamily="34" charset="0"/>
                          <a:ea typeface="Verdana" pitchFamily="34" charset="0"/>
                          <a:cs typeface="Verdana" pitchFamily="34" charset="0"/>
                        </a:rPr>
                        <a:t>Drowning</a:t>
                      </a:r>
                      <a:r>
                        <a:rPr lang="en-US" sz="2400" baseline="0" dirty="0">
                          <a:latin typeface="Verdana" pitchFamily="34" charset="0"/>
                          <a:ea typeface="Verdana" pitchFamily="34" charset="0"/>
                          <a:cs typeface="Verdana" pitchFamily="34" charset="0"/>
                        </a:rPr>
                        <a:t> – 32%</a:t>
                      </a:r>
                      <a:endParaRPr lang="en-US" sz="2400" dirty="0">
                        <a:latin typeface="Verdana" pitchFamily="34" charset="0"/>
                        <a:ea typeface="Verdana" pitchFamily="34" charset="0"/>
                        <a:cs typeface="Verdana" pitchFamily="34" charset="0"/>
                      </a:endParaRP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Fall – 43%</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533400">
                <a:tc>
                  <a:txBody>
                    <a:bodyPr/>
                    <a:lstStyle/>
                    <a:p>
                      <a:r>
                        <a:rPr lang="en-US" sz="2400" dirty="0">
                          <a:latin typeface="Verdana" pitchFamily="34" charset="0"/>
                          <a:ea typeface="Verdana" pitchFamily="34" charset="0"/>
                          <a:cs typeface="Verdana" pitchFamily="34" charset="0"/>
                        </a:rPr>
                        <a:t>Motor Vehicle – 27%</a:t>
                      </a: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Struck</a:t>
                      </a:r>
                      <a:r>
                        <a:rPr lang="en-US" sz="2400" baseline="0" dirty="0">
                          <a:latin typeface="Verdana" pitchFamily="34" charset="0"/>
                          <a:ea typeface="Verdana" pitchFamily="34" charset="0"/>
                          <a:cs typeface="Verdana" pitchFamily="34" charset="0"/>
                        </a:rPr>
                        <a:t> By / Against – 18%</a:t>
                      </a:r>
                      <a:endParaRPr lang="en-US" sz="2400" dirty="0">
                        <a:latin typeface="Verdana" pitchFamily="34" charset="0"/>
                        <a:ea typeface="Verdana" pitchFamily="34" charset="0"/>
                        <a:cs typeface="Verdana"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33400">
                <a:tc>
                  <a:txBody>
                    <a:bodyPr/>
                    <a:lstStyle/>
                    <a:p>
                      <a:r>
                        <a:rPr lang="en-US" sz="2400" dirty="0">
                          <a:latin typeface="Verdana" pitchFamily="34" charset="0"/>
                          <a:ea typeface="Verdana" pitchFamily="34" charset="0"/>
                          <a:cs typeface="Verdana" pitchFamily="34" charset="0"/>
                        </a:rPr>
                        <a:t>Fire / Burn – 12%</a:t>
                      </a: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Bite / Sting – 7%</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533400">
                <a:tc>
                  <a:txBody>
                    <a:bodyPr/>
                    <a:lstStyle/>
                    <a:p>
                      <a:r>
                        <a:rPr lang="en-US" sz="2400" dirty="0">
                          <a:latin typeface="Verdana" pitchFamily="34" charset="0"/>
                          <a:ea typeface="Verdana" pitchFamily="34" charset="0"/>
                          <a:cs typeface="Verdana" pitchFamily="34" charset="0"/>
                        </a:rPr>
                        <a:t>Pedestrian – 8.7%</a:t>
                      </a: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Foreign</a:t>
                      </a:r>
                      <a:r>
                        <a:rPr lang="en-US" sz="2400" baseline="0" dirty="0">
                          <a:latin typeface="Verdana" pitchFamily="34" charset="0"/>
                          <a:ea typeface="Verdana" pitchFamily="34" charset="0"/>
                          <a:cs typeface="Verdana" pitchFamily="34" charset="0"/>
                        </a:rPr>
                        <a:t> Body – 6.2%</a:t>
                      </a:r>
                      <a:endParaRPr lang="en-US" sz="2400" dirty="0">
                        <a:latin typeface="Verdana" pitchFamily="34" charset="0"/>
                        <a:ea typeface="Verdana" pitchFamily="34" charset="0"/>
                        <a:cs typeface="Verdana"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533400">
                <a:tc>
                  <a:txBody>
                    <a:bodyPr/>
                    <a:lstStyle/>
                    <a:p>
                      <a:r>
                        <a:rPr lang="en-US" sz="2400" dirty="0">
                          <a:latin typeface="Verdana" pitchFamily="34" charset="0"/>
                          <a:ea typeface="Verdana" pitchFamily="34" charset="0"/>
                          <a:cs typeface="Verdana" pitchFamily="34" charset="0"/>
                        </a:rPr>
                        <a:t>Suffocation – 8.3%</a:t>
                      </a: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Cut – 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533400">
                <a:tc>
                  <a:txBody>
                    <a:bodyPr/>
                    <a:lstStyle/>
                    <a:p>
                      <a:r>
                        <a:rPr lang="en-US" sz="2400" dirty="0">
                          <a:latin typeface="Verdana" pitchFamily="34" charset="0"/>
                          <a:ea typeface="Verdana" pitchFamily="34" charset="0"/>
                          <a:cs typeface="Verdana" pitchFamily="34" charset="0"/>
                        </a:rPr>
                        <a:t>Fall</a:t>
                      </a:r>
                      <a:r>
                        <a:rPr lang="en-US" sz="2400" baseline="0" dirty="0">
                          <a:latin typeface="Verdana" pitchFamily="34" charset="0"/>
                          <a:ea typeface="Verdana" pitchFamily="34" charset="0"/>
                          <a:cs typeface="Verdana" pitchFamily="34" charset="0"/>
                        </a:rPr>
                        <a:t> – 2%</a:t>
                      </a:r>
                      <a:endParaRPr lang="en-US" sz="2400" dirty="0">
                        <a:latin typeface="Verdana" pitchFamily="34" charset="0"/>
                        <a:ea typeface="Verdana" pitchFamily="34" charset="0"/>
                        <a:cs typeface="Verdana" pitchFamily="34" charset="0"/>
                      </a:endParaRP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Burn – 3%</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533400">
                <a:tc>
                  <a:txBody>
                    <a:bodyPr/>
                    <a:lstStyle/>
                    <a:p>
                      <a:r>
                        <a:rPr lang="en-US" sz="2400" dirty="0">
                          <a:latin typeface="Verdana" pitchFamily="34" charset="0"/>
                          <a:ea typeface="Verdana" pitchFamily="34" charset="0"/>
                          <a:cs typeface="Verdana" pitchFamily="34" charset="0"/>
                        </a:rPr>
                        <a:t>Poisoning – 1.2%</a:t>
                      </a:r>
                    </a:p>
                  </a:txBody>
                  <a:tcPr>
                    <a:lnL w="12700" cap="flat" cmpd="sng" algn="ctr">
                      <a:solidFill>
                        <a:schemeClr val="tx1"/>
                      </a:solidFill>
                      <a:prstDash val="solid"/>
                      <a:round/>
                      <a:headEnd type="none" w="med" len="med"/>
                      <a:tailEnd type="none" w="med" len="med"/>
                    </a:lnL>
                  </a:tcPr>
                </a:tc>
                <a:tc>
                  <a:txBody>
                    <a:bodyPr/>
                    <a:lstStyle/>
                    <a:p>
                      <a:r>
                        <a:rPr lang="en-US" sz="2400" dirty="0">
                          <a:latin typeface="Verdana" pitchFamily="34" charset="0"/>
                          <a:ea typeface="Verdana" pitchFamily="34" charset="0"/>
                          <a:cs typeface="Verdana" pitchFamily="34" charset="0"/>
                        </a:rPr>
                        <a:t>Poisoning – 2.4%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7"/>
                  </a:ext>
                </a:extLst>
              </a:tr>
              <a:tr h="533400">
                <a:tc>
                  <a:txBody>
                    <a:bodyPr/>
                    <a:lstStyle/>
                    <a:p>
                      <a:r>
                        <a:rPr lang="en-US" sz="2400" dirty="0">
                          <a:latin typeface="Verdana" pitchFamily="34" charset="0"/>
                          <a:ea typeface="Verdana" pitchFamily="34" charset="0"/>
                          <a:cs typeface="Verdana" pitchFamily="34" charset="0"/>
                        </a:rPr>
                        <a:t>Firearms – 1%</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2400" dirty="0">
                          <a:latin typeface="Verdana" pitchFamily="34" charset="0"/>
                          <a:ea typeface="Verdana" pitchFamily="34" charset="0"/>
                          <a:cs typeface="Verdana" pitchFamily="34" charset="0"/>
                        </a:rPr>
                        <a:t>Motor Vehicle – 2%</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F1A56DAC-DD09-4B41-8EDE-BDA01AAE7CEB}"/>
              </a:ext>
            </a:extLst>
          </p:cNvPr>
          <p:cNvSpPr txBox="1">
            <a:spLocks/>
          </p:cNvSpPr>
          <p:nvPr/>
        </p:nvSpPr>
        <p:spPr bwMode="auto">
          <a:xfrm>
            <a:off x="304800" y="304800"/>
            <a:ext cx="8001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200">
                <a:solidFill>
                  <a:schemeClr val="accent1"/>
                </a:solidFill>
                <a:latin typeface="Verdana" panose="020B0604030504040204" pitchFamily="34" charset="0"/>
              </a:rPr>
              <a:t>Most Common Accidents for toddlers</a:t>
            </a:r>
          </a:p>
        </p:txBody>
      </p:sp>
      <p:sp>
        <p:nvSpPr>
          <p:cNvPr id="50179" name="TextBox 2">
            <a:extLst>
              <a:ext uri="{FF2B5EF4-FFF2-40B4-BE49-F238E27FC236}">
                <a16:creationId xmlns:a16="http://schemas.microsoft.com/office/drawing/2014/main" id="{69EADF52-A7F0-452E-9942-3F93158F713E}"/>
              </a:ext>
            </a:extLst>
          </p:cNvPr>
          <p:cNvSpPr txBox="1">
            <a:spLocks noChangeArrowheads="1"/>
          </p:cNvSpPr>
          <p:nvPr/>
        </p:nvSpPr>
        <p:spPr bwMode="auto">
          <a:xfrm>
            <a:off x="228600" y="1182688"/>
            <a:ext cx="8763000" cy="5396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panose="05000000000000000000" pitchFamily="2" charset="2"/>
              <a:buChar char="§"/>
            </a:pPr>
            <a:r>
              <a:rPr lang="en-US" altLang="en-US" sz="3200" dirty="0">
                <a:latin typeface="Verdana" panose="020B0604030504040204" pitchFamily="34" charset="0"/>
              </a:rPr>
              <a:t>Most common cause of injury: falls</a:t>
            </a:r>
          </a:p>
          <a:p>
            <a:pPr lvl="1" eaLnBrk="1" hangingPunct="1">
              <a:spcBef>
                <a:spcPts val="1600"/>
              </a:spcBef>
              <a:buClrTx/>
              <a:buSzTx/>
              <a:buFont typeface="Wingdings" panose="05000000000000000000" pitchFamily="2" charset="2"/>
              <a:buChar char="§"/>
            </a:pPr>
            <a:r>
              <a:rPr lang="en-US" altLang="en-US" sz="2900" dirty="0">
                <a:latin typeface="Verdana" panose="020B0604030504040204" pitchFamily="34" charset="0"/>
              </a:rPr>
              <a:t>They’re the reason for MOST ER visits</a:t>
            </a:r>
          </a:p>
          <a:p>
            <a:pPr lvl="1" eaLnBrk="1" hangingPunct="1">
              <a:spcBef>
                <a:spcPts val="1600"/>
              </a:spcBef>
              <a:buClrTx/>
              <a:buSzTx/>
              <a:buFont typeface="Wingdings" panose="05000000000000000000" pitchFamily="2" charset="2"/>
              <a:buChar char="§"/>
            </a:pPr>
            <a:r>
              <a:rPr lang="en-US" altLang="en-US" sz="2900" dirty="0">
                <a:latin typeface="Verdana" panose="020B0604030504040204" pitchFamily="34" charset="0"/>
              </a:rPr>
              <a:t>Orange light / yellow light situations</a:t>
            </a:r>
          </a:p>
          <a:p>
            <a:pPr eaLnBrk="1" hangingPunct="1">
              <a:spcBef>
                <a:spcPts val="1600"/>
              </a:spcBef>
              <a:buClrTx/>
              <a:buSzTx/>
              <a:buFont typeface="Wingdings" panose="05000000000000000000" pitchFamily="2" charset="2"/>
              <a:buChar char="§"/>
            </a:pPr>
            <a:r>
              <a:rPr lang="en-US" altLang="en-US" sz="3200" dirty="0">
                <a:latin typeface="Verdana" panose="020B0604030504040204" pitchFamily="34" charset="0"/>
              </a:rPr>
              <a:t>Chance of death from an accident is VERY small… but when it happens, </a:t>
            </a:r>
            <a:r>
              <a:rPr lang="en-US" altLang="en-US" sz="3000" b="1" dirty="0">
                <a:latin typeface="Verdana" panose="020B0604030504040204" pitchFamily="34" charset="0"/>
              </a:rPr>
              <a:t>most common causes: motor vehicle accidents, drowning, fire / burn </a:t>
            </a:r>
          </a:p>
          <a:p>
            <a:pPr eaLnBrk="1" hangingPunct="1">
              <a:spcBef>
                <a:spcPts val="1600"/>
              </a:spcBef>
              <a:buClrTx/>
              <a:buSzTx/>
              <a:buFont typeface="Wingdings" panose="05000000000000000000" pitchFamily="2" charset="2"/>
              <a:buChar char="§"/>
            </a:pPr>
            <a:r>
              <a:rPr lang="en-US" altLang="en-US" sz="3200" dirty="0">
                <a:latin typeface="Verdana" panose="020B0604030504040204" pitchFamily="34" charset="0"/>
              </a:rPr>
              <a:t>These are our red light areas</a:t>
            </a:r>
          </a:p>
          <a:p>
            <a:pPr eaLnBrk="1" hangingPunct="1">
              <a:spcBef>
                <a:spcPts val="1600"/>
              </a:spcBef>
              <a:buClrTx/>
              <a:buSzTx/>
              <a:buFont typeface="Wingdings" panose="05000000000000000000" pitchFamily="2" charset="2"/>
              <a:buChar char="§"/>
            </a:pPr>
            <a:endParaRPr lang="en-US" altLang="en-US" sz="3200" dirty="0">
              <a:latin typeface="Verdana" panose="020B0604030504040204" pitchFamily="34" charset="0"/>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a:extLst>
              <a:ext uri="{FF2B5EF4-FFF2-40B4-BE49-F238E27FC236}">
                <a16:creationId xmlns:a16="http://schemas.microsoft.com/office/drawing/2014/main" id="{CC4E48DA-EA63-4F31-BCDB-8029F7174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178800"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Box 5">
            <a:extLst>
              <a:ext uri="{FF2B5EF4-FFF2-40B4-BE49-F238E27FC236}">
                <a16:creationId xmlns:a16="http://schemas.microsoft.com/office/drawing/2014/main" id="{69458C75-E2DA-4470-86C6-6E9E7057F645}"/>
              </a:ext>
            </a:extLst>
          </p:cNvPr>
          <p:cNvSpPr txBox="1">
            <a:spLocks noChangeArrowheads="1"/>
          </p:cNvSpPr>
          <p:nvPr/>
        </p:nvSpPr>
        <p:spPr bwMode="auto">
          <a:xfrm>
            <a:off x="0" y="5029200"/>
            <a:ext cx="91440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a:latin typeface="Verdana" panose="020B0604030504040204" pitchFamily="34" charset="0"/>
              </a:rPr>
              <a:t>Install correctly</a:t>
            </a:r>
          </a:p>
          <a:p>
            <a:pPr algn="ctr" eaLnBrk="1" hangingPunct="1">
              <a:spcBef>
                <a:spcPct val="0"/>
              </a:spcBef>
              <a:buClrTx/>
              <a:buSzTx/>
              <a:buFontTx/>
              <a:buNone/>
            </a:pPr>
            <a:r>
              <a:rPr lang="en-US" altLang="en-US">
                <a:latin typeface="Verdana" panose="020B0604030504040204" pitchFamily="34" charset="0"/>
              </a:rPr>
              <a:t>Keep child in each type of seat as long as possible</a:t>
            </a:r>
          </a:p>
          <a:p>
            <a:pPr algn="ctr" eaLnBrk="1" hangingPunct="1">
              <a:spcBef>
                <a:spcPct val="0"/>
              </a:spcBef>
              <a:buClrTx/>
              <a:buSzTx/>
              <a:buFontTx/>
              <a:buNone/>
            </a:pPr>
            <a:r>
              <a:rPr lang="en-US" altLang="en-US">
                <a:latin typeface="Verdana" panose="020B0604030504040204" pitchFamily="34" charset="0"/>
              </a:rPr>
              <a:t>Don’t leave child alone in the car</a:t>
            </a:r>
          </a:p>
        </p:txBody>
      </p:sp>
      <p:sp>
        <p:nvSpPr>
          <p:cNvPr id="52228" name="TextBox 6">
            <a:extLst>
              <a:ext uri="{FF2B5EF4-FFF2-40B4-BE49-F238E27FC236}">
                <a16:creationId xmlns:a16="http://schemas.microsoft.com/office/drawing/2014/main" id="{B9A9AB95-3F6B-4922-9BF2-C9A206F9B681}"/>
              </a:ext>
            </a:extLst>
          </p:cNvPr>
          <p:cNvSpPr txBox="1">
            <a:spLocks noChangeArrowheads="1"/>
          </p:cNvSpPr>
          <p:nvPr/>
        </p:nvSpPr>
        <p:spPr bwMode="auto">
          <a:xfrm>
            <a:off x="427038" y="2063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Motor Vehicle Safety</a:t>
            </a: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2">
            <a:extLst>
              <a:ext uri="{FF2B5EF4-FFF2-40B4-BE49-F238E27FC236}">
                <a16:creationId xmlns:a16="http://schemas.microsoft.com/office/drawing/2014/main" id="{E2DE1DDE-5A1C-4FC8-9BA5-834F821B9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039813"/>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Box 6">
            <a:extLst>
              <a:ext uri="{FF2B5EF4-FFF2-40B4-BE49-F238E27FC236}">
                <a16:creationId xmlns:a16="http://schemas.microsoft.com/office/drawing/2014/main" id="{F19F133C-78A3-4846-B5A0-E75ED68D946E}"/>
              </a:ext>
            </a:extLst>
          </p:cNvPr>
          <p:cNvSpPr txBox="1">
            <a:spLocks noChangeArrowheads="1"/>
          </p:cNvSpPr>
          <p:nvPr/>
        </p:nvSpPr>
        <p:spPr bwMode="auto">
          <a:xfrm>
            <a:off x="274638" y="76200"/>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bg1"/>
                </a:solidFill>
                <a:latin typeface="Verdana" panose="020B0604030504040204" pitchFamily="34" charset="0"/>
              </a:rPr>
              <a:t>Motor Vehicle Safety</a:t>
            </a:r>
          </a:p>
        </p:txBody>
      </p:sp>
      <p:sp>
        <p:nvSpPr>
          <p:cNvPr id="54276" name="Title 1">
            <a:extLst>
              <a:ext uri="{FF2B5EF4-FFF2-40B4-BE49-F238E27FC236}">
                <a16:creationId xmlns:a16="http://schemas.microsoft.com/office/drawing/2014/main" id="{B79AD5D1-0CEF-425D-9AC6-176F9CCC2B2B}"/>
              </a:ext>
            </a:extLst>
          </p:cNvPr>
          <p:cNvSpPr>
            <a:spLocks noGrp="1"/>
          </p:cNvSpPr>
          <p:nvPr>
            <p:ph type="title"/>
          </p:nvPr>
        </p:nvSpPr>
        <p:spPr>
          <a:xfrm>
            <a:off x="381000" y="228600"/>
            <a:ext cx="7239000" cy="812800"/>
          </a:xfrm>
        </p:spPr>
        <p:txBody>
          <a:bodyPr anchor="t"/>
          <a:lstStyle/>
          <a:p>
            <a:pPr eaLnBrk="1" hangingPunct="1"/>
            <a:r>
              <a:rPr lang="en-US" altLang="en-US" sz="4000">
                <a:solidFill>
                  <a:schemeClr val="accent1"/>
                </a:solidFill>
                <a:latin typeface="Verdana" panose="020B0604030504040204" pitchFamily="34" charset="0"/>
                <a:ea typeface="Verdana" panose="020B0604030504040204" pitchFamily="34" charset="0"/>
                <a:cs typeface="Verdana" panose="020B0604030504040204" pitchFamily="34" charset="0"/>
              </a:rPr>
              <a:t>Pedestrian / Bike Safety</a:t>
            </a:r>
          </a:p>
        </p:txBody>
      </p:sp>
      <p:sp>
        <p:nvSpPr>
          <p:cNvPr id="54277" name="TextBox 7">
            <a:extLst>
              <a:ext uri="{FF2B5EF4-FFF2-40B4-BE49-F238E27FC236}">
                <a16:creationId xmlns:a16="http://schemas.microsoft.com/office/drawing/2014/main" id="{CB4A9FE7-A534-4D9C-AD48-49CEEFD69B6F}"/>
              </a:ext>
            </a:extLst>
          </p:cNvPr>
          <p:cNvSpPr txBox="1">
            <a:spLocks noChangeArrowheads="1"/>
          </p:cNvSpPr>
          <p:nvPr/>
        </p:nvSpPr>
        <p:spPr bwMode="auto">
          <a:xfrm>
            <a:off x="381000" y="1219200"/>
            <a:ext cx="80010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lnSpc>
                <a:spcPct val="200000"/>
              </a:lnSpc>
              <a:spcBef>
                <a:spcPct val="0"/>
              </a:spcBef>
              <a:buClrTx/>
              <a:buSzTx/>
              <a:buFont typeface="Arial" panose="020B0604020202020204" pitchFamily="34" charset="0"/>
              <a:buChar char="•"/>
            </a:pPr>
            <a:r>
              <a:rPr lang="en-US" altLang="en-US" sz="2800" dirty="0">
                <a:latin typeface="Verdana" panose="020B0604030504040204" pitchFamily="34" charset="0"/>
              </a:rPr>
              <a:t> Teach caution around cars:</a:t>
            </a:r>
          </a:p>
          <a:p>
            <a:pPr lvl="1" eaLnBrk="1" hangingPunct="1">
              <a:lnSpc>
                <a:spcPct val="200000"/>
              </a:lnSpc>
              <a:spcBef>
                <a:spcPct val="0"/>
              </a:spcBef>
              <a:buClrTx/>
              <a:buSzTx/>
              <a:buFont typeface="Arial" panose="020B0604020202020204" pitchFamily="34" charset="0"/>
              <a:buChar char="•"/>
            </a:pPr>
            <a:r>
              <a:rPr lang="en-US" altLang="en-US" sz="2500" dirty="0">
                <a:latin typeface="Verdana" panose="020B0604030504040204" pitchFamily="34" charset="0"/>
              </a:rPr>
              <a:t>Don’t play near cars</a:t>
            </a:r>
          </a:p>
          <a:p>
            <a:pPr lvl="1" eaLnBrk="1" hangingPunct="1">
              <a:lnSpc>
                <a:spcPct val="200000"/>
              </a:lnSpc>
              <a:spcBef>
                <a:spcPct val="0"/>
              </a:spcBef>
              <a:buClrTx/>
              <a:buSzTx/>
              <a:buFont typeface="Arial" panose="020B0604020202020204" pitchFamily="34" charset="0"/>
              <a:buChar char="•"/>
            </a:pPr>
            <a:r>
              <a:rPr lang="en-US" altLang="en-US" sz="2500" dirty="0">
                <a:latin typeface="Verdana" panose="020B0604030504040204" pitchFamily="34" charset="0"/>
              </a:rPr>
              <a:t>Do carry kids or hold hands near cars </a:t>
            </a:r>
          </a:p>
          <a:p>
            <a:pPr lvl="1" eaLnBrk="1" hangingPunct="1">
              <a:lnSpc>
                <a:spcPct val="200000"/>
              </a:lnSpc>
              <a:spcBef>
                <a:spcPct val="0"/>
              </a:spcBef>
              <a:buClrTx/>
              <a:buSzTx/>
              <a:buFont typeface="Arial" panose="020B0604020202020204" pitchFamily="34" charset="0"/>
              <a:buChar char="•"/>
            </a:pPr>
            <a:r>
              <a:rPr lang="en-US" altLang="en-US" sz="2500" dirty="0">
                <a:latin typeface="Verdana" panose="020B0604030504040204" pitchFamily="34" charset="0"/>
              </a:rPr>
              <a:t>Do model looking both ways </a:t>
            </a:r>
          </a:p>
          <a:p>
            <a:pPr eaLnBrk="1" hangingPunct="1">
              <a:lnSpc>
                <a:spcPct val="200000"/>
              </a:lnSpc>
              <a:spcBef>
                <a:spcPct val="0"/>
              </a:spcBef>
              <a:buClrTx/>
              <a:buSzTx/>
              <a:buFont typeface="Arial" panose="020B0604020202020204" pitchFamily="34" charset="0"/>
              <a:buChar char="•"/>
            </a:pPr>
            <a:r>
              <a:rPr lang="en-US" altLang="en-US" sz="2800" dirty="0">
                <a:latin typeface="Verdana" panose="020B0604030504040204" pitchFamily="34" charset="0"/>
              </a:rPr>
              <a:t>Use bike helmets, teach safe habits</a:t>
            </a:r>
          </a:p>
          <a:p>
            <a:pPr eaLnBrk="1" hangingPunct="1">
              <a:lnSpc>
                <a:spcPct val="200000"/>
              </a:lnSpc>
              <a:spcBef>
                <a:spcPct val="0"/>
              </a:spcBef>
              <a:buClrTx/>
              <a:buSzTx/>
              <a:buFont typeface="Arial" panose="020B0604020202020204" pitchFamily="34" charset="0"/>
              <a:buChar char="•"/>
            </a:pPr>
            <a:endParaRPr lang="en-US" altLang="en-US" sz="2400" dirty="0">
              <a:latin typeface="Verdana" panose="020B0604030504040204" pitchFamily="34" charset="0"/>
            </a:endParaRPr>
          </a:p>
        </p:txBody>
      </p:sp>
      <p:pic>
        <p:nvPicPr>
          <p:cNvPr id="54278" name="Picture 5" descr="j0227517">
            <a:extLst>
              <a:ext uri="{FF2B5EF4-FFF2-40B4-BE49-F238E27FC236}">
                <a16:creationId xmlns:a16="http://schemas.microsoft.com/office/drawing/2014/main" id="{B1E7D0D3-1C38-4143-A93C-04BDB8A1D4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3750"/>
          <a:stretch>
            <a:fillRect/>
          </a:stretch>
        </p:blipFill>
        <p:spPr bwMode="auto">
          <a:xfrm>
            <a:off x="7315200" y="3651250"/>
            <a:ext cx="1546498"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8">
            <a:extLst>
              <a:ext uri="{FF2B5EF4-FFF2-40B4-BE49-F238E27FC236}">
                <a16:creationId xmlns:a16="http://schemas.microsoft.com/office/drawing/2014/main" id="{08719853-B95C-491F-8557-D7A9CEAFC6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3663" y="5257800"/>
            <a:ext cx="1285875"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9">
            <a:extLst>
              <a:ext uri="{FF2B5EF4-FFF2-40B4-BE49-F238E27FC236}">
                <a16:creationId xmlns:a16="http://schemas.microsoft.com/office/drawing/2014/main" id="{117D4694-4272-4DCA-90CF-FE67378307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238750"/>
            <a:ext cx="128587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7">
            <a:extLst>
              <a:ext uri="{FF2B5EF4-FFF2-40B4-BE49-F238E27FC236}">
                <a16:creationId xmlns:a16="http://schemas.microsoft.com/office/drawing/2014/main" id="{9CD7F19F-9049-482B-990C-3AA332876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238" y="1673225"/>
            <a:ext cx="107156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8">
            <a:extLst>
              <a:ext uri="{FF2B5EF4-FFF2-40B4-BE49-F238E27FC236}">
                <a16:creationId xmlns:a16="http://schemas.microsoft.com/office/drawing/2014/main" id="{28005945-7CBC-453C-8069-977650028F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8875" y="1524000"/>
            <a:ext cx="8731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9">
            <a:extLst>
              <a:ext uri="{FF2B5EF4-FFF2-40B4-BE49-F238E27FC236}">
                <a16:creationId xmlns:a16="http://schemas.microsoft.com/office/drawing/2014/main" id="{DE0700B0-659D-4A64-A751-A6C7B105FE38}"/>
              </a:ext>
            </a:extLst>
          </p:cNvPr>
          <p:cNvSpPr txBox="1">
            <a:spLocks noChangeArrowheads="1"/>
          </p:cNvSpPr>
          <p:nvPr/>
        </p:nvSpPr>
        <p:spPr bwMode="auto">
          <a:xfrm>
            <a:off x="274638" y="406400"/>
            <a:ext cx="84121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400">
                <a:solidFill>
                  <a:schemeClr val="accent1"/>
                </a:solidFill>
                <a:latin typeface="Verdana" panose="020B0604030504040204" pitchFamily="34" charset="0"/>
              </a:rPr>
              <a:t>Water Safety / Drowning Prevention</a:t>
            </a:r>
          </a:p>
        </p:txBody>
      </p:sp>
      <p:pic>
        <p:nvPicPr>
          <p:cNvPr id="56325" name="Picture 9">
            <a:extLst>
              <a:ext uri="{FF2B5EF4-FFF2-40B4-BE49-F238E27FC236}">
                <a16:creationId xmlns:a16="http://schemas.microsoft.com/office/drawing/2014/main" id="{EAFD2301-14CB-4F0C-84EE-BE9245CFAA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3088" y="4257675"/>
            <a:ext cx="216535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6" descr="toddler">
            <a:extLst>
              <a:ext uri="{FF2B5EF4-FFF2-40B4-BE49-F238E27FC236}">
                <a16:creationId xmlns:a16="http://schemas.microsoft.com/office/drawing/2014/main" id="{F1902549-92BF-43CC-9466-B45D5C4E48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2388" y="2998788"/>
            <a:ext cx="1533525" cy="14970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7" name="Rectangle 5">
            <a:extLst>
              <a:ext uri="{FF2B5EF4-FFF2-40B4-BE49-F238E27FC236}">
                <a16:creationId xmlns:a16="http://schemas.microsoft.com/office/drawing/2014/main" id="{CFB71E05-302B-40E3-8F06-2EB5AAA98729}"/>
              </a:ext>
            </a:extLst>
          </p:cNvPr>
          <p:cNvSpPr>
            <a:spLocks noGrp="1" noChangeArrowheads="1"/>
          </p:cNvSpPr>
          <p:nvPr>
            <p:ph sz="quarter" idx="1"/>
          </p:nvPr>
        </p:nvSpPr>
        <p:spPr>
          <a:xfrm>
            <a:off x="152400" y="1219200"/>
            <a:ext cx="6324600" cy="5029200"/>
          </a:xfrm>
        </p:spPr>
        <p:txBody>
          <a:bodyPr/>
          <a:lstStyle/>
          <a:p>
            <a:pPr eaLnBrk="1" hangingPunct="1">
              <a:spcBef>
                <a:spcPts val="1200"/>
              </a:spcBef>
            </a:pPr>
            <a:r>
              <a:rPr lang="en-US" altLang="en-US" sz="3200">
                <a:latin typeface="Verdana" panose="020B0604030504040204" pitchFamily="34" charset="0"/>
                <a:ea typeface="Verdana" panose="020B0604030504040204" pitchFamily="34" charset="0"/>
                <a:cs typeface="Verdana" panose="020B0604030504040204" pitchFamily="34" charset="0"/>
              </a:rPr>
              <a:t>Never leave a child alone near water! (Even 2 inches!) </a:t>
            </a:r>
          </a:p>
          <a:p>
            <a:pPr marL="273050" lvl="1" eaLnBrk="1" hangingPunct="1">
              <a:spcBef>
                <a:spcPts val="1200"/>
              </a:spcBef>
              <a:buClr>
                <a:schemeClr val="accent1"/>
              </a:buClr>
            </a:pPr>
            <a:r>
              <a:rPr lang="en-US" altLang="en-US" sz="3200">
                <a:solidFill>
                  <a:schemeClr val="tx1"/>
                </a:solidFill>
                <a:latin typeface="Verdana" panose="020B0604030504040204" pitchFamily="34" charset="0"/>
                <a:ea typeface="Verdana" panose="020B0604030504040204" pitchFamily="34" charset="0"/>
                <a:cs typeface="Verdana" panose="020B0604030504040204" pitchFamily="34" charset="0"/>
              </a:rPr>
              <a:t>Near lakes, rivers, and boats: flotation devices</a:t>
            </a:r>
          </a:p>
          <a:p>
            <a:pPr marL="273050" lvl="1" eaLnBrk="1" hangingPunct="1">
              <a:spcBef>
                <a:spcPts val="1200"/>
              </a:spcBef>
              <a:buClr>
                <a:schemeClr val="accent1"/>
              </a:buClr>
            </a:pPr>
            <a:r>
              <a:rPr lang="en-US" altLang="en-US" sz="3200">
                <a:solidFill>
                  <a:schemeClr val="tx1"/>
                </a:solidFill>
                <a:latin typeface="Verdana" panose="020B0604030504040204" pitchFamily="34" charset="0"/>
                <a:ea typeface="Verdana" panose="020B0604030504040204" pitchFamily="34" charset="0"/>
                <a:cs typeface="Verdana" panose="020B0604030504040204" pitchFamily="34" charset="0"/>
              </a:rPr>
              <a:t>Do take swim lessons… but</a:t>
            </a:r>
          </a:p>
          <a:p>
            <a:pPr marL="546100" lvl="2" eaLnBrk="1" hangingPunct="1">
              <a:spcBef>
                <a:spcPts val="1200"/>
              </a:spcBef>
              <a:buClr>
                <a:schemeClr val="accent1"/>
              </a:buClr>
            </a:pPr>
            <a:r>
              <a:rPr lang="en-US" altLang="en-US" sz="2900">
                <a:latin typeface="Verdana" panose="020B0604030504040204" pitchFamily="34" charset="0"/>
                <a:ea typeface="Verdana" panose="020B0604030504040204" pitchFamily="34" charset="0"/>
                <a:cs typeface="Verdana" panose="020B0604030504040204" pitchFamily="34" charset="0"/>
              </a:rPr>
              <a:t>Remember swimming lessons do not “drown proof”</a:t>
            </a: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4">
            <a:extLst>
              <a:ext uri="{FF2B5EF4-FFF2-40B4-BE49-F238E27FC236}">
                <a16:creationId xmlns:a16="http://schemas.microsoft.com/office/drawing/2014/main" id="{0DE19B75-F25A-45C6-8320-0ACF8FC98E44}"/>
              </a:ext>
            </a:extLst>
          </p:cNvPr>
          <p:cNvSpPr>
            <a:spLocks noGrp="1" noChangeArrowheads="1"/>
          </p:cNvSpPr>
          <p:nvPr>
            <p:ph type="title"/>
          </p:nvPr>
        </p:nvSpPr>
        <p:spPr>
          <a:xfrm>
            <a:off x="457200" y="304800"/>
            <a:ext cx="7772400" cy="685800"/>
          </a:xfrm>
        </p:spPr>
        <p:txBody>
          <a:bodyPr anchor="t"/>
          <a:lstStyle/>
          <a:p>
            <a:pPr eaLnBrk="1" hangingPunct="1"/>
            <a:r>
              <a:rPr lang="en-US" altLang="en-US" sz="3600">
                <a:solidFill>
                  <a:schemeClr val="accent1"/>
                </a:solidFill>
                <a:latin typeface="Verdana" panose="020B0604030504040204" pitchFamily="34" charset="0"/>
                <a:ea typeface="Verdana" panose="020B0604030504040204" pitchFamily="34" charset="0"/>
                <a:cs typeface="Verdana" panose="020B0604030504040204" pitchFamily="34" charset="0"/>
              </a:rPr>
              <a:t>What to do if Drowning Occurs</a:t>
            </a:r>
          </a:p>
        </p:txBody>
      </p:sp>
      <p:sp>
        <p:nvSpPr>
          <p:cNvPr id="236549" name="Rectangle 5">
            <a:extLst>
              <a:ext uri="{FF2B5EF4-FFF2-40B4-BE49-F238E27FC236}">
                <a16:creationId xmlns:a16="http://schemas.microsoft.com/office/drawing/2014/main" id="{F279185A-974B-4A16-961A-3905DD2F2870}"/>
              </a:ext>
            </a:extLst>
          </p:cNvPr>
          <p:cNvSpPr>
            <a:spLocks noGrp="1" noChangeArrowheads="1"/>
          </p:cNvSpPr>
          <p:nvPr>
            <p:ph sz="quarter" idx="1"/>
          </p:nvPr>
        </p:nvSpPr>
        <p:spPr>
          <a:xfrm>
            <a:off x="457200" y="1447800"/>
            <a:ext cx="8229600" cy="4114800"/>
          </a:xfrm>
        </p:spPr>
        <p:txBody>
          <a:bodyPr>
            <a:noAutofit/>
          </a:bodyPr>
          <a:lstStyle/>
          <a:p>
            <a:pPr marL="0" indent="0" eaLnBrk="1" fontAlgn="auto" hangingPunct="1">
              <a:lnSpc>
                <a:spcPct val="110000"/>
              </a:lnSpc>
              <a:spcAft>
                <a:spcPts val="0"/>
              </a:spcAft>
              <a:buFont typeface="Wingdings 3"/>
              <a:buNone/>
              <a:defRPr/>
            </a:pPr>
            <a:r>
              <a:rPr lang="en-US" altLang="en-US" sz="2800" dirty="0">
                <a:latin typeface="Verdana" pitchFamily="34" charset="0"/>
                <a:ea typeface="Verdana" pitchFamily="34" charset="0"/>
                <a:cs typeface="Verdana" pitchFamily="34" charset="0"/>
              </a:rPr>
              <a:t>Perform CPR if child is not </a:t>
            </a:r>
            <a:br>
              <a:rPr lang="en-US" altLang="en-US" sz="2800" dirty="0">
                <a:latin typeface="Verdana" pitchFamily="34" charset="0"/>
                <a:ea typeface="Verdana" pitchFamily="34" charset="0"/>
                <a:cs typeface="Verdana" pitchFamily="34" charset="0"/>
              </a:rPr>
            </a:br>
            <a:r>
              <a:rPr lang="en-US" altLang="en-US" sz="2800" dirty="0">
                <a:latin typeface="Verdana" pitchFamily="34" charset="0"/>
                <a:ea typeface="Verdana" pitchFamily="34" charset="0"/>
                <a:cs typeface="Verdana" pitchFamily="34" charset="0"/>
              </a:rPr>
              <a:t>coughing, breathing, or moving.</a:t>
            </a:r>
          </a:p>
          <a:p>
            <a:pPr marL="0" indent="0" eaLnBrk="1" fontAlgn="auto" hangingPunct="1">
              <a:lnSpc>
                <a:spcPct val="80000"/>
              </a:lnSpc>
              <a:spcAft>
                <a:spcPts val="0"/>
              </a:spcAft>
              <a:buFont typeface="Wingdings 3"/>
              <a:buNone/>
              <a:defRPr/>
            </a:pPr>
            <a:endParaRPr lang="en-US" altLang="en-US" sz="3200" dirty="0">
              <a:solidFill>
                <a:srgbClr val="FF0000"/>
              </a:solidFill>
              <a:latin typeface="Verdana" pitchFamily="34" charset="0"/>
              <a:ea typeface="Verdana" pitchFamily="34" charset="0"/>
              <a:cs typeface="Verdana" pitchFamily="34" charset="0"/>
            </a:endParaRPr>
          </a:p>
          <a:p>
            <a:pPr marL="274320" indent="-274320" eaLnBrk="1" fontAlgn="auto" hangingPunct="1">
              <a:lnSpc>
                <a:spcPct val="110000"/>
              </a:lnSpc>
              <a:spcAft>
                <a:spcPts val="0"/>
              </a:spcAft>
              <a:buFont typeface="Wingdings 3"/>
              <a:buChar char=""/>
              <a:defRPr/>
            </a:pPr>
            <a:r>
              <a:rPr lang="en-US" altLang="en-US" sz="2800" dirty="0">
                <a:latin typeface="Verdana" pitchFamily="34" charset="0"/>
                <a:ea typeface="Verdana" pitchFamily="34" charset="0"/>
                <a:cs typeface="Verdana" pitchFamily="34" charset="0"/>
              </a:rPr>
              <a:t>Call 911 (if alone, CPR </a:t>
            </a:r>
            <a:br>
              <a:rPr lang="en-US" altLang="en-US" sz="2800" dirty="0">
                <a:latin typeface="Verdana" pitchFamily="34" charset="0"/>
                <a:ea typeface="Verdana" pitchFamily="34" charset="0"/>
                <a:cs typeface="Verdana" pitchFamily="34" charset="0"/>
              </a:rPr>
            </a:br>
            <a:r>
              <a:rPr lang="en-US" altLang="en-US" sz="2800" dirty="0">
                <a:latin typeface="Verdana" pitchFamily="34" charset="0"/>
                <a:ea typeface="Verdana" pitchFamily="34" charset="0"/>
                <a:cs typeface="Verdana" pitchFamily="34" charset="0"/>
              </a:rPr>
              <a:t>for 2 minutes, then call)</a:t>
            </a:r>
          </a:p>
          <a:p>
            <a:pPr marL="274320" indent="-274320" eaLnBrk="1" fontAlgn="auto" hangingPunct="1">
              <a:lnSpc>
                <a:spcPct val="110000"/>
              </a:lnSpc>
              <a:spcAft>
                <a:spcPts val="0"/>
              </a:spcAft>
              <a:buFont typeface="Wingdings 3"/>
              <a:buChar char=""/>
              <a:defRPr/>
            </a:pPr>
            <a:r>
              <a:rPr lang="en-US" altLang="en-US" sz="2800" dirty="0">
                <a:latin typeface="Verdana" pitchFamily="34" charset="0"/>
                <a:ea typeface="Verdana" pitchFamily="34" charset="0"/>
                <a:cs typeface="Verdana" pitchFamily="34" charset="0"/>
              </a:rPr>
              <a:t>30 compressions</a:t>
            </a:r>
          </a:p>
          <a:p>
            <a:pPr marL="274320" indent="-274320" eaLnBrk="1" fontAlgn="auto" hangingPunct="1">
              <a:lnSpc>
                <a:spcPct val="110000"/>
              </a:lnSpc>
              <a:spcAft>
                <a:spcPts val="0"/>
              </a:spcAft>
              <a:buFont typeface="Wingdings 3"/>
              <a:buChar char=""/>
              <a:defRPr/>
            </a:pPr>
            <a:r>
              <a:rPr lang="en-US" altLang="en-US" sz="2800" dirty="0">
                <a:latin typeface="Verdana" pitchFamily="34" charset="0"/>
                <a:ea typeface="Verdana" pitchFamily="34" charset="0"/>
                <a:cs typeface="Verdana" pitchFamily="34" charset="0"/>
              </a:rPr>
              <a:t>Airway, 2 breaths</a:t>
            </a:r>
          </a:p>
          <a:p>
            <a:pPr marL="274320" indent="-274320" eaLnBrk="1" fontAlgn="auto" hangingPunct="1">
              <a:lnSpc>
                <a:spcPct val="110000"/>
              </a:lnSpc>
              <a:spcAft>
                <a:spcPts val="0"/>
              </a:spcAft>
              <a:buFont typeface="Wingdings 3"/>
              <a:buChar char=""/>
              <a:defRPr/>
            </a:pPr>
            <a:r>
              <a:rPr lang="en-US" altLang="en-US" sz="2800" dirty="0">
                <a:latin typeface="Verdana" pitchFamily="34" charset="0"/>
                <a:ea typeface="Verdana" pitchFamily="34" charset="0"/>
                <a:cs typeface="Verdana" pitchFamily="34" charset="0"/>
              </a:rPr>
              <a:t>Repeat till child recovers</a:t>
            </a:r>
          </a:p>
        </p:txBody>
      </p:sp>
      <p:pic>
        <p:nvPicPr>
          <p:cNvPr id="58372" name="Picture 6" descr="Do CPR on a Baby Step 7.jpg">
            <a:hlinkClick r:id="rId3"/>
            <a:extLst>
              <a:ext uri="{FF2B5EF4-FFF2-40B4-BE49-F238E27FC236}">
                <a16:creationId xmlns:a16="http://schemas.microsoft.com/office/drawing/2014/main" id="{E4680DD5-8349-411B-8881-EAAD189211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295400"/>
            <a:ext cx="20701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8" descr="Do CPR on a Baby Step 8Bullet2.jpg">
            <a:hlinkClick r:id="rId5"/>
            <a:extLst>
              <a:ext uri="{FF2B5EF4-FFF2-40B4-BE49-F238E27FC236}">
                <a16:creationId xmlns:a16="http://schemas.microsoft.com/office/drawing/2014/main" id="{C9D7D05E-DB1D-4883-B742-98A512E13C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5300" y="4694238"/>
            <a:ext cx="2070100"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10" descr="Perform the Heimlich Maneuver on a Toddler Step 15.jpg">
            <a:hlinkClick r:id="rId7"/>
            <a:extLst>
              <a:ext uri="{FF2B5EF4-FFF2-40B4-BE49-F238E27FC236}">
                <a16:creationId xmlns:a16="http://schemas.microsoft.com/office/drawing/2014/main" id="{B5345F1F-7D8B-464F-A1E8-99304424D4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2600" y="3017838"/>
            <a:ext cx="2070100"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Box 1">
            <a:extLst>
              <a:ext uri="{FF2B5EF4-FFF2-40B4-BE49-F238E27FC236}">
                <a16:creationId xmlns:a16="http://schemas.microsoft.com/office/drawing/2014/main" id="{E6332154-CAC8-40F3-8296-35256A8CAEB8}"/>
              </a:ext>
            </a:extLst>
          </p:cNvPr>
          <p:cNvSpPr txBox="1">
            <a:spLocks noChangeArrowheads="1"/>
          </p:cNvSpPr>
          <p:nvPr/>
        </p:nvSpPr>
        <p:spPr bwMode="auto">
          <a:xfrm>
            <a:off x="6858000" y="6477000"/>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1200">
                <a:latin typeface="Verdana" panose="020B0604030504040204" pitchFamily="34" charset="0"/>
              </a:rPr>
              <a:t>Illustration: wikihow</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654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654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654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654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654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0">
            <a:extLst>
              <a:ext uri="{FF2B5EF4-FFF2-40B4-BE49-F238E27FC236}">
                <a16:creationId xmlns:a16="http://schemas.microsoft.com/office/drawing/2014/main" id="{BF5B9FC5-B7D4-4DE8-A143-720F9998F5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300" y="4732338"/>
            <a:ext cx="947738"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extBox 9">
            <a:extLst>
              <a:ext uri="{FF2B5EF4-FFF2-40B4-BE49-F238E27FC236}">
                <a16:creationId xmlns:a16="http://schemas.microsoft.com/office/drawing/2014/main" id="{17FE6277-4995-4A09-B1AB-C4082E67FE8C}"/>
              </a:ext>
            </a:extLst>
          </p:cNvPr>
          <p:cNvSpPr txBox="1">
            <a:spLocks noChangeArrowheads="1"/>
          </p:cNvSpPr>
          <p:nvPr/>
        </p:nvSpPr>
        <p:spPr bwMode="auto">
          <a:xfrm>
            <a:off x="274638" y="2063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Burn Prevention</a:t>
            </a:r>
          </a:p>
        </p:txBody>
      </p:sp>
      <p:pic>
        <p:nvPicPr>
          <p:cNvPr id="60420" name="Picture 3">
            <a:extLst>
              <a:ext uri="{FF2B5EF4-FFF2-40B4-BE49-F238E27FC236}">
                <a16:creationId xmlns:a16="http://schemas.microsoft.com/office/drawing/2014/main" id="{9C038954-AA2F-415E-B492-EA588AC284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638" y="1295400"/>
            <a:ext cx="147320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7">
            <a:extLst>
              <a:ext uri="{FF2B5EF4-FFF2-40B4-BE49-F238E27FC236}">
                <a16:creationId xmlns:a16="http://schemas.microsoft.com/office/drawing/2014/main" id="{1A7B2638-F774-4F64-A202-3B4A66A7A5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4813" y="4746625"/>
            <a:ext cx="11144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6">
            <a:extLst>
              <a:ext uri="{FF2B5EF4-FFF2-40B4-BE49-F238E27FC236}">
                <a16:creationId xmlns:a16="http://schemas.microsoft.com/office/drawing/2014/main" id="{88270E32-BBCC-434C-A92B-FA53D4BCA2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4594225"/>
            <a:ext cx="2176463"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Oval Callout 6">
            <a:extLst>
              <a:ext uri="{FF2B5EF4-FFF2-40B4-BE49-F238E27FC236}">
                <a16:creationId xmlns:a16="http://schemas.microsoft.com/office/drawing/2014/main" id="{B794A4AD-F392-44F9-A53E-59409BFB2151}"/>
              </a:ext>
            </a:extLst>
          </p:cNvPr>
          <p:cNvSpPr>
            <a:spLocks noChangeArrowheads="1"/>
          </p:cNvSpPr>
          <p:nvPr/>
        </p:nvSpPr>
        <p:spPr bwMode="auto">
          <a:xfrm>
            <a:off x="8047038" y="3833813"/>
            <a:ext cx="1004887" cy="646112"/>
          </a:xfrm>
          <a:prstGeom prst="wedgeEllipseCallout">
            <a:avLst>
              <a:gd name="adj1" fmla="val -88222"/>
              <a:gd name="adj2" fmla="val 62421"/>
            </a:avLst>
          </a:prstGeom>
          <a:solidFill>
            <a:schemeClr val="accent1"/>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000">
                <a:solidFill>
                  <a:schemeClr val="bg2"/>
                </a:solidFill>
                <a:latin typeface="Arial" panose="020B0604020202020204" pitchFamily="34" charset="0"/>
              </a:rPr>
              <a:t>Hot!</a:t>
            </a:r>
          </a:p>
        </p:txBody>
      </p:sp>
      <p:sp>
        <p:nvSpPr>
          <p:cNvPr id="60424" name="Rectangle 5">
            <a:extLst>
              <a:ext uri="{FF2B5EF4-FFF2-40B4-BE49-F238E27FC236}">
                <a16:creationId xmlns:a16="http://schemas.microsoft.com/office/drawing/2014/main" id="{F28A5BB0-282B-45F2-ABE4-9D207753B45F}"/>
              </a:ext>
            </a:extLst>
          </p:cNvPr>
          <p:cNvSpPr>
            <a:spLocks noGrp="1" noChangeArrowheads="1"/>
          </p:cNvSpPr>
          <p:nvPr>
            <p:ph sz="quarter" idx="1"/>
          </p:nvPr>
        </p:nvSpPr>
        <p:spPr>
          <a:xfrm>
            <a:off x="2057400" y="1654175"/>
            <a:ext cx="6824663" cy="1828800"/>
          </a:xfrm>
        </p:spPr>
        <p:txBody>
          <a:bodyPr/>
          <a:lstStyle/>
          <a:p>
            <a:pPr marL="0" indent="0" eaLnBrk="1" hangingPunct="1">
              <a:lnSpc>
                <a:spcPct val="110000"/>
              </a:lnSpc>
              <a:buFont typeface="Wingdings 3" panose="05040102010807070707" pitchFamily="82" charset="2"/>
              <a:buNone/>
            </a:pPr>
            <a:r>
              <a:rPr lang="en-US" altLang="en-US" sz="2800">
                <a:latin typeface="Verdana" panose="020B0604030504040204" pitchFamily="34" charset="0"/>
                <a:ea typeface="Verdana" panose="020B0604030504040204" pitchFamily="34" charset="0"/>
                <a:cs typeface="Verdana" panose="020B0604030504040204" pitchFamily="34" charset="0"/>
              </a:rPr>
              <a:t>Fire prevention</a:t>
            </a:r>
          </a:p>
          <a:p>
            <a:pPr marL="0" indent="0" eaLnBrk="1" hangingPunct="1">
              <a:lnSpc>
                <a:spcPct val="110000"/>
              </a:lnSpc>
              <a:buFont typeface="Wingdings 3" panose="05040102010807070707" pitchFamily="82" charset="2"/>
              <a:buNone/>
            </a:pPr>
            <a:r>
              <a:rPr lang="en-US" altLang="en-US" sz="2800">
                <a:latin typeface="Verdana" panose="020B0604030504040204" pitchFamily="34" charset="0"/>
                <a:ea typeface="Verdana" panose="020B0604030504040204" pitchFamily="34" charset="0"/>
                <a:cs typeface="Verdana" panose="020B0604030504040204" pitchFamily="34" charset="0"/>
              </a:rPr>
              <a:t>Smoke detectors &amp; fire extinguishers</a:t>
            </a:r>
          </a:p>
          <a:p>
            <a:pPr marL="0" indent="0" eaLnBrk="1" hangingPunct="1">
              <a:lnSpc>
                <a:spcPct val="110000"/>
              </a:lnSpc>
              <a:buFont typeface="Wingdings 3" panose="05040102010807070707" pitchFamily="82" charset="2"/>
              <a:buNone/>
            </a:pPr>
            <a:r>
              <a:rPr lang="en-US" altLang="en-US" sz="2800">
                <a:latin typeface="Verdana" panose="020B0604030504040204" pitchFamily="34" charset="0"/>
                <a:ea typeface="Verdana" panose="020B0604030504040204" pitchFamily="34" charset="0"/>
                <a:cs typeface="Verdana" panose="020B0604030504040204" pitchFamily="34" charset="0"/>
              </a:rPr>
              <a:t>Escape plan</a:t>
            </a:r>
          </a:p>
        </p:txBody>
      </p:sp>
      <p:sp>
        <p:nvSpPr>
          <p:cNvPr id="60425" name="Rectangle 5">
            <a:extLst>
              <a:ext uri="{FF2B5EF4-FFF2-40B4-BE49-F238E27FC236}">
                <a16:creationId xmlns:a16="http://schemas.microsoft.com/office/drawing/2014/main" id="{872C1B22-5B2F-43A3-B394-EB46740ECD4F}"/>
              </a:ext>
            </a:extLst>
          </p:cNvPr>
          <p:cNvSpPr txBox="1">
            <a:spLocks noChangeArrowheads="1"/>
          </p:cNvSpPr>
          <p:nvPr/>
        </p:nvSpPr>
        <p:spPr bwMode="auto">
          <a:xfrm>
            <a:off x="381000" y="4354513"/>
            <a:ext cx="68246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547688" indent="-2730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822325"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096963"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13716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1828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286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2743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2004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lnSpc>
                <a:spcPct val="110000"/>
              </a:lnSpc>
              <a:buFont typeface="Wingdings 3" panose="05040102010807070707" pitchFamily="82" charset="2"/>
              <a:buNone/>
            </a:pPr>
            <a:r>
              <a:rPr lang="en-US" altLang="en-US" sz="2800">
                <a:latin typeface="Verdana" panose="020B0604030504040204" pitchFamily="34" charset="0"/>
                <a:ea typeface="Verdana" panose="020B0604030504040204" pitchFamily="34" charset="0"/>
                <a:cs typeface="Verdana" panose="020B0604030504040204" pitchFamily="34" charset="0"/>
              </a:rPr>
              <a:t>Prevent contact burns</a:t>
            </a:r>
          </a:p>
          <a:p>
            <a:pPr eaLnBrk="1" hangingPunct="1">
              <a:lnSpc>
                <a:spcPct val="110000"/>
              </a:lnSpc>
              <a:buFont typeface="Wingdings 3" panose="05040102010807070707" pitchFamily="82" charset="2"/>
              <a:buNone/>
            </a:pPr>
            <a:r>
              <a:rPr lang="en-US" altLang="en-US" sz="2800">
                <a:latin typeface="Verdana" panose="020B0604030504040204" pitchFamily="34" charset="0"/>
                <a:ea typeface="Verdana" panose="020B0604030504040204" pitchFamily="34" charset="0"/>
                <a:cs typeface="Verdana" panose="020B0604030504040204" pitchFamily="34" charset="0"/>
              </a:rPr>
              <a:t>(stove, campfire, </a:t>
            </a:r>
            <a:br>
              <a:rPr lang="en-US" altLang="en-US" sz="2800">
                <a:latin typeface="Verdana" panose="020B0604030504040204" pitchFamily="34" charset="0"/>
                <a:ea typeface="Verdana" panose="020B0604030504040204" pitchFamily="34" charset="0"/>
                <a:cs typeface="Verdana" panose="020B0604030504040204" pitchFamily="34" charset="0"/>
              </a:rPr>
            </a:br>
            <a:r>
              <a:rPr lang="en-US" altLang="en-US" sz="2800">
                <a:latin typeface="Verdana" panose="020B0604030504040204" pitchFamily="34" charset="0"/>
                <a:ea typeface="Verdana" panose="020B0604030504040204" pitchFamily="34" charset="0"/>
                <a:cs typeface="Verdana" panose="020B0604030504040204" pitchFamily="34" charset="0"/>
              </a:rPr>
              <a:t>hot drinks, etc.)</a:t>
            </a: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D53D803A-9855-4ED5-84C6-4767FC0FCBAB}"/>
              </a:ext>
            </a:extLst>
          </p:cNvPr>
          <p:cNvSpPr>
            <a:spLocks noGrp="1" noChangeArrowheads="1"/>
          </p:cNvSpPr>
          <p:nvPr>
            <p:ph type="title"/>
          </p:nvPr>
        </p:nvSpPr>
        <p:spPr>
          <a:xfrm>
            <a:off x="304800" y="1219200"/>
            <a:ext cx="8686800" cy="685800"/>
          </a:xfrm>
        </p:spPr>
        <p:txBody>
          <a:bodyPr anchor="t"/>
          <a:lstStyle/>
          <a:p>
            <a:pPr eaLnBrk="1" hangingPunct="1"/>
            <a:r>
              <a:rPr lang="en-US" altLang="en-US" sz="3000">
                <a:latin typeface="Verdana" panose="020B0604030504040204" pitchFamily="34" charset="0"/>
                <a:ea typeface="Verdana" panose="020B0604030504040204" pitchFamily="34" charset="0"/>
                <a:cs typeface="Verdana" panose="020B0604030504040204" pitchFamily="34" charset="0"/>
              </a:rPr>
              <a:t>What Can You Do If Your Child is Burned?</a:t>
            </a:r>
          </a:p>
        </p:txBody>
      </p:sp>
      <p:sp>
        <p:nvSpPr>
          <p:cNvPr id="62467" name="Rectangle 3">
            <a:extLst>
              <a:ext uri="{FF2B5EF4-FFF2-40B4-BE49-F238E27FC236}">
                <a16:creationId xmlns:a16="http://schemas.microsoft.com/office/drawing/2014/main" id="{0D9D5C58-9FB5-46DE-A14B-398707A44A4D}"/>
              </a:ext>
            </a:extLst>
          </p:cNvPr>
          <p:cNvSpPr>
            <a:spLocks noGrp="1" noChangeArrowheads="1"/>
          </p:cNvSpPr>
          <p:nvPr>
            <p:ph sz="quarter" idx="1"/>
          </p:nvPr>
        </p:nvSpPr>
        <p:spPr>
          <a:xfrm>
            <a:off x="685800" y="2133600"/>
            <a:ext cx="8153400" cy="4114800"/>
          </a:xfrm>
        </p:spPr>
        <p:txBody>
          <a:bodyPr/>
          <a:lstStyle/>
          <a:p>
            <a:pPr eaLnBrk="1" hangingPunct="1">
              <a:lnSpc>
                <a:spcPct val="90000"/>
              </a:lnSpc>
              <a:spcBef>
                <a:spcPct val="60000"/>
              </a:spcBef>
            </a:pPr>
            <a:r>
              <a:rPr lang="en-US" altLang="en-US" sz="3200">
                <a:latin typeface="Verdana" panose="020B0604030504040204" pitchFamily="34" charset="0"/>
                <a:ea typeface="Verdana" panose="020B0604030504040204" pitchFamily="34" charset="0"/>
                <a:cs typeface="Verdana" panose="020B0604030504040204" pitchFamily="34" charset="0"/>
              </a:rPr>
              <a:t>Apply cool water for several minutes</a:t>
            </a:r>
          </a:p>
          <a:p>
            <a:pPr eaLnBrk="1" hangingPunct="1">
              <a:lnSpc>
                <a:spcPct val="90000"/>
              </a:lnSpc>
              <a:spcBef>
                <a:spcPct val="60000"/>
              </a:spcBef>
            </a:pPr>
            <a:r>
              <a:rPr lang="en-US" altLang="en-US" sz="3200">
                <a:latin typeface="Verdana" panose="020B0604030504040204" pitchFamily="34" charset="0"/>
                <a:ea typeface="Verdana" panose="020B0604030504040204" pitchFamily="34" charset="0"/>
                <a:cs typeface="Verdana" panose="020B0604030504040204" pitchFamily="34" charset="0"/>
              </a:rPr>
              <a:t>Keep the burn area clean</a:t>
            </a:r>
          </a:p>
        </p:txBody>
      </p:sp>
      <p:sp>
        <p:nvSpPr>
          <p:cNvPr id="62468" name="TextBox 9">
            <a:extLst>
              <a:ext uri="{FF2B5EF4-FFF2-40B4-BE49-F238E27FC236}">
                <a16:creationId xmlns:a16="http://schemas.microsoft.com/office/drawing/2014/main" id="{6D8EC273-EF4B-48FF-A57D-77FE5D08E1F4}"/>
              </a:ext>
            </a:extLst>
          </p:cNvPr>
          <p:cNvSpPr txBox="1">
            <a:spLocks noChangeArrowheads="1"/>
          </p:cNvSpPr>
          <p:nvPr/>
        </p:nvSpPr>
        <p:spPr bwMode="auto">
          <a:xfrm>
            <a:off x="274638" y="2825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Burn Treatment</a:t>
            </a:r>
          </a:p>
        </p:txBody>
      </p:sp>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9">
            <a:extLst>
              <a:ext uri="{FF2B5EF4-FFF2-40B4-BE49-F238E27FC236}">
                <a16:creationId xmlns:a16="http://schemas.microsoft.com/office/drawing/2014/main" id="{B22B7300-5131-42E0-991D-92C29E379B3B}"/>
              </a:ext>
            </a:extLst>
          </p:cNvPr>
          <p:cNvSpPr txBox="1">
            <a:spLocks noChangeArrowheads="1"/>
          </p:cNvSpPr>
          <p:nvPr/>
        </p:nvSpPr>
        <p:spPr bwMode="auto">
          <a:xfrm>
            <a:off x="274638" y="2063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Fall Prevention</a:t>
            </a:r>
          </a:p>
        </p:txBody>
      </p:sp>
      <p:pic>
        <p:nvPicPr>
          <p:cNvPr id="64515" name="Picture 2">
            <a:extLst>
              <a:ext uri="{FF2B5EF4-FFF2-40B4-BE49-F238E27FC236}">
                <a16:creationId xmlns:a16="http://schemas.microsoft.com/office/drawing/2014/main" id="{2B157C0B-5064-47EC-B5A6-958236BE9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478" r="9248"/>
          <a:stretch>
            <a:fillRect/>
          </a:stretch>
        </p:blipFill>
        <p:spPr bwMode="auto">
          <a:xfrm>
            <a:off x="274638" y="1068388"/>
            <a:ext cx="3179762"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3">
            <a:extLst>
              <a:ext uri="{FF2B5EF4-FFF2-40B4-BE49-F238E27FC236}">
                <a16:creationId xmlns:a16="http://schemas.microsoft.com/office/drawing/2014/main" id="{5A72C60B-5503-40BA-AC82-4C090B4068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56000"/>
            <a:ext cx="3978275"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3" descr="C:\Users\Janelle Durham\Pictures\family\2008-09-16\033.jpg">
            <a:extLst>
              <a:ext uri="{FF2B5EF4-FFF2-40B4-BE49-F238E27FC236}">
                <a16:creationId xmlns:a16="http://schemas.microsoft.com/office/drawing/2014/main" id="{FD935678-B9C5-4DFE-8477-20C70D494A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556000"/>
            <a:ext cx="3589338"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8" descr="http://www.safehomeproducts.com/shp2/data/pictures/Window_Guards_420x394.jpg">
            <a:extLst>
              <a:ext uri="{FF2B5EF4-FFF2-40B4-BE49-F238E27FC236}">
                <a16:creationId xmlns:a16="http://schemas.microsoft.com/office/drawing/2014/main" id="{6A9420A3-24EC-49E0-BAA8-6A63C24E09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041" t="11012" r="8542"/>
          <a:stretch>
            <a:fillRect/>
          </a:stretch>
        </p:blipFill>
        <p:spPr bwMode="auto">
          <a:xfrm>
            <a:off x="4648200" y="384175"/>
            <a:ext cx="312420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TextBox 9">
            <a:extLst>
              <a:ext uri="{FF2B5EF4-FFF2-40B4-BE49-F238E27FC236}">
                <a16:creationId xmlns:a16="http://schemas.microsoft.com/office/drawing/2014/main" id="{626EBF98-31E2-4EA5-9A38-412493F6A03F}"/>
              </a:ext>
            </a:extLst>
          </p:cNvPr>
          <p:cNvSpPr txBox="1">
            <a:spLocks noChangeArrowheads="1"/>
          </p:cNvSpPr>
          <p:nvPr/>
        </p:nvSpPr>
        <p:spPr bwMode="auto">
          <a:xfrm>
            <a:off x="274638" y="2063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Fall Prevention</a:t>
            </a:r>
          </a:p>
        </p:txBody>
      </p:sp>
      <p:sp>
        <p:nvSpPr>
          <p:cNvPr id="66563" name="TextBox 7">
            <a:extLst>
              <a:ext uri="{FF2B5EF4-FFF2-40B4-BE49-F238E27FC236}">
                <a16:creationId xmlns:a16="http://schemas.microsoft.com/office/drawing/2014/main" id="{E81C01F8-E28B-4DF8-BDF9-60E64CBAAF6D}"/>
              </a:ext>
            </a:extLst>
          </p:cNvPr>
          <p:cNvSpPr txBox="1">
            <a:spLocks noChangeArrowheads="1"/>
          </p:cNvSpPr>
          <p:nvPr/>
        </p:nvSpPr>
        <p:spPr bwMode="auto">
          <a:xfrm>
            <a:off x="11113" y="1143000"/>
            <a:ext cx="89154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349250" indent="-182563">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en-US" altLang="en-US" sz="800" i="1">
              <a:latin typeface="Arial" panose="020B0604020202020204" pitchFamily="34" charset="0"/>
            </a:endParaRPr>
          </a:p>
          <a:p>
            <a:pPr lvl="1" eaLnBrk="1" hangingPunct="1">
              <a:lnSpc>
                <a:spcPct val="150000"/>
              </a:lnSpc>
              <a:spcBef>
                <a:spcPct val="0"/>
              </a:spcBef>
              <a:buClrTx/>
              <a:buSzTx/>
              <a:buFont typeface="Arial" panose="020B0604020202020204" pitchFamily="34" charset="0"/>
              <a:buChar char="•"/>
            </a:pPr>
            <a:r>
              <a:rPr lang="en-US" altLang="en-US" sz="2800">
                <a:solidFill>
                  <a:schemeClr val="tx1"/>
                </a:solidFill>
                <a:latin typeface="Verdana" panose="020B0604030504040204" pitchFamily="34" charset="0"/>
              </a:rPr>
              <a:t>Playground: teach safe behavior, supervise</a:t>
            </a:r>
          </a:p>
          <a:p>
            <a:pPr lvl="1" eaLnBrk="1" hangingPunct="1">
              <a:lnSpc>
                <a:spcPct val="150000"/>
              </a:lnSpc>
              <a:spcBef>
                <a:spcPct val="0"/>
              </a:spcBef>
              <a:buClrTx/>
              <a:buSzTx/>
              <a:buFont typeface="Arial" panose="020B0604020202020204" pitchFamily="34" charset="0"/>
              <a:buChar char="•"/>
            </a:pPr>
            <a:r>
              <a:rPr lang="en-US" altLang="en-US" sz="2800">
                <a:solidFill>
                  <a:schemeClr val="tx1"/>
                </a:solidFill>
                <a:latin typeface="Verdana" panose="020B0604030504040204" pitchFamily="34" charset="0"/>
              </a:rPr>
              <a:t>Stairs: Teach safe stair use</a:t>
            </a:r>
          </a:p>
          <a:p>
            <a:pPr lvl="1" eaLnBrk="1" hangingPunct="1">
              <a:lnSpc>
                <a:spcPct val="150000"/>
              </a:lnSpc>
              <a:spcBef>
                <a:spcPct val="0"/>
              </a:spcBef>
              <a:buClrTx/>
              <a:buSzTx/>
              <a:buFont typeface="Arial" panose="020B0604020202020204" pitchFamily="34" charset="0"/>
              <a:buChar char="•"/>
            </a:pPr>
            <a:r>
              <a:rPr lang="en-US" altLang="en-US" sz="2800">
                <a:solidFill>
                  <a:schemeClr val="tx1"/>
                </a:solidFill>
                <a:latin typeface="Verdana" panose="020B0604030504040204" pitchFamily="34" charset="0"/>
              </a:rPr>
              <a:t>Avoid climbable furniture near windows; use window guards; check balcony railings</a:t>
            </a:r>
          </a:p>
          <a:p>
            <a:pPr lvl="1" eaLnBrk="1" hangingPunct="1">
              <a:lnSpc>
                <a:spcPct val="150000"/>
              </a:lnSpc>
              <a:spcBef>
                <a:spcPct val="0"/>
              </a:spcBef>
              <a:buClrTx/>
              <a:buSzTx/>
              <a:buFont typeface="Arial" panose="020B0604020202020204" pitchFamily="34" charset="0"/>
              <a:buChar char="•"/>
            </a:pPr>
            <a:r>
              <a:rPr lang="en-US" altLang="en-US" sz="2800">
                <a:solidFill>
                  <a:schemeClr val="tx1"/>
                </a:solidFill>
                <a:latin typeface="Verdana" panose="020B0604030504040204" pitchFamily="34" charset="0"/>
              </a:rPr>
              <a:t>Don’t allow child to climb on furniture</a:t>
            </a:r>
          </a:p>
          <a:p>
            <a:pPr lvl="1" eaLnBrk="1" hangingPunct="1">
              <a:lnSpc>
                <a:spcPct val="150000"/>
              </a:lnSpc>
              <a:spcBef>
                <a:spcPct val="0"/>
              </a:spcBef>
              <a:buClrTx/>
              <a:buSzTx/>
              <a:buFont typeface="Arial" panose="020B0604020202020204" pitchFamily="34" charset="0"/>
              <a:buChar char="•"/>
            </a:pPr>
            <a:r>
              <a:rPr lang="en-US" altLang="en-US" sz="2800">
                <a:solidFill>
                  <a:schemeClr val="tx1"/>
                </a:solidFill>
                <a:latin typeface="Verdana" panose="020B0604030504040204" pitchFamily="34" charset="0"/>
              </a:rPr>
              <a:t>Don’t put objects of desire on high shelves. </a:t>
            </a:r>
            <a:endParaRPr lang="en-US" altLang="en-US" sz="2800">
              <a:solidFill>
                <a:schemeClr val="tx1"/>
              </a:solidFill>
              <a:latin typeface="Arial" panose="020B0604020202020204" pitchFamily="34" charset="0"/>
            </a:endParaRPr>
          </a:p>
          <a:p>
            <a:pPr eaLnBrk="1" hangingPunct="1">
              <a:spcBef>
                <a:spcPct val="0"/>
              </a:spcBef>
              <a:buClrTx/>
              <a:buSzTx/>
              <a:buFontTx/>
              <a:buNone/>
            </a:pPr>
            <a:endParaRPr lang="en-US" altLang="en-US" sz="1800">
              <a:latin typeface="Arial" panose="020B0604020202020204" pitchFamily="34" charset="0"/>
            </a:endParaRPr>
          </a:p>
          <a:p>
            <a:pPr eaLnBrk="1" hangingPunct="1">
              <a:spcBef>
                <a:spcPct val="0"/>
              </a:spcBef>
              <a:buClrTx/>
              <a:buSzTx/>
              <a:buFontTx/>
              <a:buNone/>
            </a:pPr>
            <a:endParaRPr lang="en-US" altLang="en-US" sz="1800" i="1">
              <a:latin typeface="Arial" panose="020B0604020202020204" pitchFamily="34" charset="0"/>
            </a:endParaRPr>
          </a:p>
          <a:p>
            <a:pPr eaLnBrk="1" hangingPunct="1">
              <a:spcBef>
                <a:spcPct val="0"/>
              </a:spcBef>
              <a:buClrTx/>
              <a:buSzTx/>
              <a:buFontTx/>
              <a:buNone/>
            </a:pPr>
            <a:endParaRPr lang="en-US" altLang="en-US" sz="1800" b="1" u="sng">
              <a:latin typeface="Arial" panose="020B0604020202020204" pitchFamily="34" charset="0"/>
            </a:endParaRP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1" name="Rectangle 3">
            <a:extLst>
              <a:ext uri="{FF2B5EF4-FFF2-40B4-BE49-F238E27FC236}">
                <a16:creationId xmlns:a16="http://schemas.microsoft.com/office/drawing/2014/main" id="{14231913-C478-42BC-96FC-8AC066C0A579}"/>
              </a:ext>
            </a:extLst>
          </p:cNvPr>
          <p:cNvSpPr>
            <a:spLocks noGrp="1" noChangeArrowheads="1"/>
          </p:cNvSpPr>
          <p:nvPr>
            <p:ph sz="quarter" idx="1"/>
          </p:nvPr>
        </p:nvSpPr>
        <p:spPr>
          <a:xfrm>
            <a:off x="533400" y="1447800"/>
            <a:ext cx="8001000" cy="4572000"/>
          </a:xfrm>
        </p:spPr>
        <p:txBody>
          <a:bodyPr/>
          <a:lstStyle/>
          <a:p>
            <a:pPr eaLnBrk="1" hangingPunct="1">
              <a:spcBef>
                <a:spcPts val="1800"/>
              </a:spcBef>
            </a:pPr>
            <a:r>
              <a:rPr lang="en-US" altLang="en-US" sz="3200">
                <a:latin typeface="Verdana" panose="020B0604030504040204" pitchFamily="34" charset="0"/>
                <a:ea typeface="Verdana" panose="020B0604030504040204" pitchFamily="34" charset="0"/>
                <a:cs typeface="Verdana" panose="020B0604030504040204" pitchFamily="34" charset="0"/>
              </a:rPr>
              <a:t>Bumps and bruises: If turning red or swelling, apply ice for 20 minutes to relieve pain and reduce swelling.</a:t>
            </a:r>
          </a:p>
          <a:p>
            <a:pPr eaLnBrk="1" hangingPunct="1">
              <a:spcBef>
                <a:spcPts val="1800"/>
              </a:spcBef>
            </a:pPr>
            <a:r>
              <a:rPr lang="en-US" altLang="en-US" sz="3200">
                <a:latin typeface="Verdana" panose="020B0604030504040204" pitchFamily="34" charset="0"/>
                <a:ea typeface="Verdana" panose="020B0604030504040204" pitchFamily="34" charset="0"/>
                <a:cs typeface="Verdana" panose="020B0604030504040204" pitchFamily="34" charset="0"/>
              </a:rPr>
              <a:t>Bleeding: wash well with soap &amp; water. Apply pressure to stop bleeding. Bandage, keep clean &amp; monitor for signs of infection.</a:t>
            </a:r>
          </a:p>
        </p:txBody>
      </p:sp>
      <p:sp>
        <p:nvSpPr>
          <p:cNvPr id="68611" name="TextBox 9">
            <a:extLst>
              <a:ext uri="{FF2B5EF4-FFF2-40B4-BE49-F238E27FC236}">
                <a16:creationId xmlns:a16="http://schemas.microsoft.com/office/drawing/2014/main" id="{37C8C0EF-3BE6-40B1-A4F9-F659C3471530}"/>
              </a:ext>
            </a:extLst>
          </p:cNvPr>
          <p:cNvSpPr txBox="1">
            <a:spLocks noChangeArrowheads="1"/>
          </p:cNvSpPr>
          <p:nvPr/>
        </p:nvSpPr>
        <p:spPr bwMode="auto">
          <a:xfrm>
            <a:off x="274638" y="206375"/>
            <a:ext cx="83359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Treating Minor Cuts &amp; Bruises</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3171">
                                            <p:txEl>
                                              <p:pRg st="0" end="0"/>
                                            </p:txEl>
                                          </p:spTgt>
                                        </p:tgtEl>
                                        <p:attrNameLst>
                                          <p:attrName>style.visibility</p:attrName>
                                        </p:attrNameLst>
                                      </p:cBhvr>
                                      <p:to>
                                        <p:strVal val="visible"/>
                                      </p:to>
                                    </p:set>
                                    <p:anim calcmode="lin" valueType="num">
                                      <p:cBhvr additive="base">
                                        <p:cTn id="7" dur="500" fill="hold"/>
                                        <p:tgtEl>
                                          <p:spTgt spid="2631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3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3171">
                                            <p:txEl>
                                              <p:pRg st="1" end="1"/>
                                            </p:txEl>
                                          </p:spTgt>
                                        </p:tgtEl>
                                        <p:attrNameLst>
                                          <p:attrName>style.visibility</p:attrName>
                                        </p:attrNameLst>
                                      </p:cBhvr>
                                      <p:to>
                                        <p:strVal val="visible"/>
                                      </p:to>
                                    </p:set>
                                    <p:anim calcmode="lin" valueType="num">
                                      <p:cBhvr additive="base">
                                        <p:cTn id="13" dur="500" fill="hold"/>
                                        <p:tgtEl>
                                          <p:spTgt spid="26317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631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0658" name="Picture 6">
            <a:extLst>
              <a:ext uri="{FF2B5EF4-FFF2-40B4-BE49-F238E27FC236}">
                <a16:creationId xmlns:a16="http://schemas.microsoft.com/office/drawing/2014/main" id="{5E88F0C9-C39D-47A6-84AF-BCAD6E42E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0325" y="4048125"/>
            <a:ext cx="18796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4" descr="Bottle with Child-Resistant Packaging">
            <a:extLst>
              <a:ext uri="{FF2B5EF4-FFF2-40B4-BE49-F238E27FC236}">
                <a16:creationId xmlns:a16="http://schemas.microsoft.com/office/drawing/2014/main" id="{69EE40F1-BD6E-4146-9EA5-68BA729236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313" y="1654175"/>
            <a:ext cx="307657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Box 9">
            <a:extLst>
              <a:ext uri="{FF2B5EF4-FFF2-40B4-BE49-F238E27FC236}">
                <a16:creationId xmlns:a16="http://schemas.microsoft.com/office/drawing/2014/main" id="{20897A2D-0A99-4429-9C2D-C4F034F8E2A0}"/>
              </a:ext>
            </a:extLst>
          </p:cNvPr>
          <p:cNvSpPr txBox="1">
            <a:spLocks noChangeArrowheads="1"/>
          </p:cNvSpPr>
          <p:nvPr/>
        </p:nvSpPr>
        <p:spPr bwMode="auto">
          <a:xfrm>
            <a:off x="274638" y="2825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Poisoning Prevention</a:t>
            </a:r>
          </a:p>
        </p:txBody>
      </p:sp>
      <p:pic>
        <p:nvPicPr>
          <p:cNvPr id="70661" name="Picture 5">
            <a:extLst>
              <a:ext uri="{FF2B5EF4-FFF2-40B4-BE49-F238E27FC236}">
                <a16:creationId xmlns:a16="http://schemas.microsoft.com/office/drawing/2014/main" id="{BB3D946B-AB15-4846-9EDD-19978FD0F3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33333"/>
          <a:stretch>
            <a:fillRect/>
          </a:stretch>
        </p:blipFill>
        <p:spPr bwMode="auto">
          <a:xfrm>
            <a:off x="2930525" y="3971925"/>
            <a:ext cx="1400175"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7">
            <a:extLst>
              <a:ext uri="{FF2B5EF4-FFF2-40B4-BE49-F238E27FC236}">
                <a16:creationId xmlns:a16="http://schemas.microsoft.com/office/drawing/2014/main" id="{1FAA9849-FD83-4EB4-9485-6C8758AB8C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875088"/>
            <a:ext cx="1652588"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8">
            <a:extLst>
              <a:ext uri="{FF2B5EF4-FFF2-40B4-BE49-F238E27FC236}">
                <a16:creationId xmlns:a16="http://schemas.microsoft.com/office/drawing/2014/main" id="{6EB102ED-E086-4D11-B1BE-9B16F1C10B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2194"/>
          <a:stretch>
            <a:fillRect/>
          </a:stretch>
        </p:blipFill>
        <p:spPr bwMode="auto">
          <a:xfrm>
            <a:off x="1600200" y="3733800"/>
            <a:ext cx="13970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9">
            <a:extLst>
              <a:ext uri="{FF2B5EF4-FFF2-40B4-BE49-F238E27FC236}">
                <a16:creationId xmlns:a16="http://schemas.microsoft.com/office/drawing/2014/main" id="{2A6697BC-C7B8-4849-A4CA-03BA257DFA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088" y="1576388"/>
            <a:ext cx="19050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5" name="Picture 10">
            <a:extLst>
              <a:ext uri="{FF2B5EF4-FFF2-40B4-BE49-F238E27FC236}">
                <a16:creationId xmlns:a16="http://schemas.microsoft.com/office/drawing/2014/main" id="{60E65B49-AB43-45D5-8C7B-04A05A3A97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22600" y="1870075"/>
            <a:ext cx="16954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6" name="Picture 11">
            <a:extLst>
              <a:ext uri="{FF2B5EF4-FFF2-40B4-BE49-F238E27FC236}">
                <a16:creationId xmlns:a16="http://schemas.microsoft.com/office/drawing/2014/main" id="{6A0C3683-C16E-4A18-8981-04F00F54A7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32300" y="2271713"/>
            <a:ext cx="12192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Picture 13">
            <a:extLst>
              <a:ext uri="{FF2B5EF4-FFF2-40B4-BE49-F238E27FC236}">
                <a16:creationId xmlns:a16="http://schemas.microsoft.com/office/drawing/2014/main" id="{0FDA0BAE-A05D-48CD-8686-05CEF6ACDF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42213" y="4498975"/>
            <a:ext cx="1498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8" name="Picture 14">
            <a:extLst>
              <a:ext uri="{FF2B5EF4-FFF2-40B4-BE49-F238E27FC236}">
                <a16:creationId xmlns:a16="http://schemas.microsoft.com/office/drawing/2014/main" id="{498C2D4D-4AB8-4B68-BB6E-64933BDA7CB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67400" y="4191000"/>
            <a:ext cx="1600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3">
            <a:extLst>
              <a:ext uri="{FF2B5EF4-FFF2-40B4-BE49-F238E27FC236}">
                <a16:creationId xmlns:a16="http://schemas.microsoft.com/office/drawing/2014/main" id="{AD863115-714F-4B38-98D4-B2D3A7FA804D}"/>
              </a:ext>
            </a:extLst>
          </p:cNvPr>
          <p:cNvSpPr>
            <a:spLocks noGrp="1" noChangeArrowheads="1"/>
          </p:cNvSpPr>
          <p:nvPr>
            <p:ph sz="quarter" idx="1"/>
          </p:nvPr>
        </p:nvSpPr>
        <p:spPr>
          <a:xfrm>
            <a:off x="152400" y="1600200"/>
            <a:ext cx="8382000" cy="4419600"/>
          </a:xfrm>
        </p:spPr>
        <p:txBody>
          <a:bodyPr/>
          <a:lstStyle/>
          <a:p>
            <a:pPr eaLnBrk="1" hangingPunct="1">
              <a:spcBef>
                <a:spcPts val="1800"/>
              </a:spcBef>
            </a:pPr>
            <a:r>
              <a:rPr lang="en-US" altLang="en-US" sz="3200">
                <a:latin typeface="Verdana" panose="020B0604030504040204" pitchFamily="34" charset="0"/>
                <a:ea typeface="Verdana" panose="020B0604030504040204" pitchFamily="34" charset="0"/>
                <a:cs typeface="Verdana" panose="020B0604030504040204" pitchFamily="34" charset="0"/>
              </a:rPr>
              <a:t>Get rid of things you don’t use!</a:t>
            </a:r>
          </a:p>
          <a:p>
            <a:pPr eaLnBrk="1" hangingPunct="1">
              <a:spcBef>
                <a:spcPts val="1800"/>
              </a:spcBef>
            </a:pPr>
            <a:r>
              <a:rPr lang="en-US" altLang="en-US" sz="3200">
                <a:latin typeface="Verdana" panose="020B0604030504040204" pitchFamily="34" charset="0"/>
                <a:ea typeface="Verdana" panose="020B0604030504040204" pitchFamily="34" charset="0"/>
                <a:cs typeface="Verdana" panose="020B0604030504040204" pitchFamily="34" charset="0"/>
              </a:rPr>
              <a:t>Store products out of sight </a:t>
            </a:r>
            <a:br>
              <a:rPr lang="en-US" altLang="en-US" sz="3200">
                <a:latin typeface="Verdana" panose="020B0604030504040204" pitchFamily="34" charset="0"/>
                <a:ea typeface="Verdana" panose="020B0604030504040204" pitchFamily="34" charset="0"/>
                <a:cs typeface="Verdana" panose="020B0604030504040204" pitchFamily="34" charset="0"/>
              </a:rPr>
            </a:br>
            <a:r>
              <a:rPr lang="en-US" altLang="en-US" sz="3200">
                <a:latin typeface="Verdana" panose="020B0604030504040204" pitchFamily="34" charset="0"/>
                <a:ea typeface="Verdana" panose="020B0604030504040204" pitchFamily="34" charset="0"/>
                <a:cs typeface="Verdana" panose="020B0604030504040204" pitchFamily="34" charset="0"/>
              </a:rPr>
              <a:t>and reach. Lock up? </a:t>
            </a:r>
          </a:p>
          <a:p>
            <a:pPr eaLnBrk="1" hangingPunct="1">
              <a:spcBef>
                <a:spcPts val="1800"/>
              </a:spcBef>
            </a:pPr>
            <a:r>
              <a:rPr lang="en-US" altLang="en-US" sz="3200">
                <a:latin typeface="Verdana" panose="020B0604030504040204" pitchFamily="34" charset="0"/>
                <a:ea typeface="Verdana" panose="020B0604030504040204" pitchFamily="34" charset="0"/>
                <a:cs typeface="Verdana" panose="020B0604030504040204" pitchFamily="34" charset="0"/>
              </a:rPr>
              <a:t>Use “Mr. Yuk” stickers. </a:t>
            </a:r>
          </a:p>
          <a:p>
            <a:pPr eaLnBrk="1" hangingPunct="1">
              <a:spcBef>
                <a:spcPts val="1800"/>
              </a:spcBef>
            </a:pPr>
            <a:r>
              <a:rPr lang="en-US" altLang="en-US" sz="3200">
                <a:latin typeface="Verdana" panose="020B0604030504040204" pitchFamily="34" charset="0"/>
                <a:ea typeface="Verdana" panose="020B0604030504040204" pitchFamily="34" charset="0"/>
                <a:cs typeface="Verdana" panose="020B0604030504040204" pitchFamily="34" charset="0"/>
              </a:rPr>
              <a:t>Teach child to ask before eating</a:t>
            </a:r>
            <a:endParaRPr lang="en-US" altLang="en-US" sz="3600"/>
          </a:p>
          <a:p>
            <a:pPr eaLnBrk="1" hangingPunct="1"/>
            <a:endParaRPr lang="en-US" altLang="en-US" sz="3200">
              <a:latin typeface="Verdana" panose="020B0604030504040204" pitchFamily="34" charset="0"/>
              <a:ea typeface="Verdana" panose="020B0604030504040204" pitchFamily="34" charset="0"/>
              <a:cs typeface="Verdana" panose="020B0604030504040204" pitchFamily="34" charset="0"/>
            </a:endParaRPr>
          </a:p>
        </p:txBody>
      </p:sp>
      <p:pic>
        <p:nvPicPr>
          <p:cNvPr id="72707" name="Picture 2" descr="newyuk">
            <a:hlinkClick r:id="rId3"/>
            <a:extLst>
              <a:ext uri="{FF2B5EF4-FFF2-40B4-BE49-F238E27FC236}">
                <a16:creationId xmlns:a16="http://schemas.microsoft.com/office/drawing/2014/main" id="{E8E6D599-EFE8-448B-A877-2520A3794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2860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Box 9">
            <a:extLst>
              <a:ext uri="{FF2B5EF4-FFF2-40B4-BE49-F238E27FC236}">
                <a16:creationId xmlns:a16="http://schemas.microsoft.com/office/drawing/2014/main" id="{DFD01D84-E909-44DD-AEE2-EB4794ED275F}"/>
              </a:ext>
            </a:extLst>
          </p:cNvPr>
          <p:cNvSpPr txBox="1">
            <a:spLocks noChangeArrowheads="1"/>
          </p:cNvSpPr>
          <p:nvPr/>
        </p:nvSpPr>
        <p:spPr bwMode="auto">
          <a:xfrm>
            <a:off x="274638" y="76200"/>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bg1"/>
                </a:solidFill>
                <a:latin typeface="Verdana" panose="020B0604030504040204" pitchFamily="34" charset="0"/>
              </a:rPr>
              <a:t>Prevention</a:t>
            </a:r>
          </a:p>
        </p:txBody>
      </p:sp>
      <p:sp>
        <p:nvSpPr>
          <p:cNvPr id="72709" name="TextBox 9">
            <a:extLst>
              <a:ext uri="{FF2B5EF4-FFF2-40B4-BE49-F238E27FC236}">
                <a16:creationId xmlns:a16="http://schemas.microsoft.com/office/drawing/2014/main" id="{28A1E802-89F5-4F45-A766-2E0D7B8F99FB}"/>
              </a:ext>
            </a:extLst>
          </p:cNvPr>
          <p:cNvSpPr txBox="1">
            <a:spLocks noChangeArrowheads="1"/>
          </p:cNvSpPr>
          <p:nvPr/>
        </p:nvSpPr>
        <p:spPr bwMode="auto">
          <a:xfrm>
            <a:off x="274638" y="2825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Poisoning Prevention</a:t>
            </a:r>
          </a:p>
        </p:txBody>
      </p:sp>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3">
            <a:extLst>
              <a:ext uri="{FF2B5EF4-FFF2-40B4-BE49-F238E27FC236}">
                <a16:creationId xmlns:a16="http://schemas.microsoft.com/office/drawing/2014/main" id="{50EF5D0C-B198-4DEE-9D97-95825425F991}"/>
              </a:ext>
            </a:extLst>
          </p:cNvPr>
          <p:cNvSpPr>
            <a:spLocks noGrp="1" noChangeArrowheads="1"/>
          </p:cNvSpPr>
          <p:nvPr>
            <p:ph sz="quarter" idx="1"/>
          </p:nvPr>
        </p:nvSpPr>
        <p:spPr>
          <a:xfrm>
            <a:off x="381000" y="1447800"/>
            <a:ext cx="8458200" cy="4114800"/>
          </a:xfrm>
        </p:spPr>
        <p:txBody>
          <a:bodyPr/>
          <a:lstStyle/>
          <a:p>
            <a:pPr eaLnBrk="1" hangingPunct="1"/>
            <a:r>
              <a:rPr lang="en-US" altLang="en-US" sz="3200">
                <a:latin typeface="Verdana" panose="020B0604030504040204" pitchFamily="34" charset="0"/>
                <a:ea typeface="Verdana" panose="020B0604030504040204" pitchFamily="34" charset="0"/>
                <a:cs typeface="Verdana" panose="020B0604030504040204" pitchFamily="34" charset="0"/>
              </a:rPr>
              <a:t>Call Poison Control  1-800-222-1222</a:t>
            </a:r>
          </a:p>
          <a:p>
            <a:pPr eaLnBrk="1" hangingPunct="1">
              <a:buFontTx/>
              <a:buNone/>
            </a:pPr>
            <a:endParaRPr lang="en-US" altLang="en-US" sz="3200">
              <a:latin typeface="Verdana" panose="020B0604030504040204" pitchFamily="34" charset="0"/>
              <a:ea typeface="Verdana" panose="020B0604030504040204" pitchFamily="34" charset="0"/>
              <a:cs typeface="Verdana" panose="020B0604030504040204" pitchFamily="34" charset="0"/>
            </a:endParaRPr>
          </a:p>
          <a:p>
            <a:pPr eaLnBrk="1" hangingPunct="1"/>
            <a:r>
              <a:rPr lang="en-US" altLang="en-US" sz="3200">
                <a:latin typeface="Verdana" panose="020B0604030504040204" pitchFamily="34" charset="0"/>
                <a:ea typeface="Verdana" panose="020B0604030504040204" pitchFamily="34" charset="0"/>
                <a:cs typeface="Verdana" panose="020B0604030504040204" pitchFamily="34" charset="0"/>
              </a:rPr>
              <a:t>Don’t give water, induce vomiting, or do anything else unless / until Poison Control says to.</a:t>
            </a:r>
          </a:p>
          <a:p>
            <a:pPr eaLnBrk="1" hangingPunct="1">
              <a:buFontTx/>
              <a:buNone/>
            </a:pPr>
            <a:endParaRPr lang="en-US" altLang="en-US" sz="3200">
              <a:latin typeface="Verdana" panose="020B0604030504040204" pitchFamily="34" charset="0"/>
              <a:ea typeface="Verdana" panose="020B0604030504040204" pitchFamily="34" charset="0"/>
              <a:cs typeface="Verdana" panose="020B0604030504040204" pitchFamily="34" charset="0"/>
            </a:endParaRPr>
          </a:p>
          <a:p>
            <a:pPr eaLnBrk="1" hangingPunct="1"/>
            <a:r>
              <a:rPr lang="en-US" altLang="en-US" sz="3200">
                <a:latin typeface="Verdana" panose="020B0604030504040204" pitchFamily="34" charset="0"/>
                <a:ea typeface="Verdana" panose="020B0604030504040204" pitchFamily="34" charset="0"/>
                <a:cs typeface="Verdana" panose="020B0604030504040204" pitchFamily="34" charset="0"/>
              </a:rPr>
              <a:t>Call 9-1-1 if recommended.</a:t>
            </a:r>
          </a:p>
        </p:txBody>
      </p:sp>
      <p:sp>
        <p:nvSpPr>
          <p:cNvPr id="74755" name="TextBox 9">
            <a:extLst>
              <a:ext uri="{FF2B5EF4-FFF2-40B4-BE49-F238E27FC236}">
                <a16:creationId xmlns:a16="http://schemas.microsoft.com/office/drawing/2014/main" id="{EED79EA4-756B-47AE-A4F7-F28AD6241CC3}"/>
              </a:ext>
            </a:extLst>
          </p:cNvPr>
          <p:cNvSpPr txBox="1">
            <a:spLocks noChangeArrowheads="1"/>
          </p:cNvSpPr>
          <p:nvPr/>
        </p:nvSpPr>
        <p:spPr bwMode="auto">
          <a:xfrm>
            <a:off x="274638" y="268288"/>
            <a:ext cx="5973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600">
                <a:solidFill>
                  <a:schemeClr val="accent1"/>
                </a:solidFill>
                <a:latin typeface="Verdana" panose="020B0604030504040204" pitchFamily="34" charset="0"/>
              </a:rPr>
              <a:t>If Poisoning is Suspected</a:t>
            </a:r>
          </a:p>
        </p:txBody>
      </p:sp>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6" name="TextBox 4">
            <a:extLst>
              <a:ext uri="{FF2B5EF4-FFF2-40B4-BE49-F238E27FC236}">
                <a16:creationId xmlns:a16="http://schemas.microsoft.com/office/drawing/2014/main" id="{9BA3736F-D2CC-4716-A0B1-9BA78DCB7B36}"/>
              </a:ext>
            </a:extLst>
          </p:cNvPr>
          <p:cNvSpPr txBox="1">
            <a:spLocks noChangeArrowheads="1"/>
          </p:cNvSpPr>
          <p:nvPr/>
        </p:nvSpPr>
        <p:spPr bwMode="auto">
          <a:xfrm>
            <a:off x="277813" y="1538288"/>
            <a:ext cx="863758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endParaRPr lang="en-US" altLang="en-US" sz="800" b="1" u="sng">
              <a:solidFill>
                <a:srgbClr val="002060"/>
              </a:solidFill>
              <a:latin typeface="Arial" panose="020B0604020202020204" pitchFamily="34" charset="0"/>
            </a:endParaRPr>
          </a:p>
          <a:p>
            <a:pPr eaLnBrk="1" hangingPunct="1">
              <a:spcBef>
                <a:spcPct val="0"/>
              </a:spcBef>
              <a:buClrTx/>
              <a:buSzTx/>
              <a:buFont typeface="Arial" panose="020B0604020202020204" pitchFamily="34" charset="0"/>
              <a:buChar char="•"/>
            </a:pPr>
            <a:r>
              <a:rPr lang="en-US" altLang="en-US" sz="2800">
                <a:solidFill>
                  <a:srgbClr val="002060"/>
                </a:solidFill>
                <a:latin typeface="Verdana" panose="020B0604030504040204" pitchFamily="34" charset="0"/>
              </a:rPr>
              <a:t>  Provide age-appropriate toys &amp; food</a:t>
            </a:r>
          </a:p>
          <a:p>
            <a:pPr eaLnBrk="1" hangingPunct="1">
              <a:spcBef>
                <a:spcPct val="0"/>
              </a:spcBef>
              <a:buClrTx/>
              <a:buSzTx/>
              <a:buFont typeface="Wingdings 3" panose="05040102010807070707" pitchFamily="82" charset="2"/>
              <a:buNone/>
            </a:pPr>
            <a:endParaRPr lang="en-US" altLang="en-US" sz="2800">
              <a:solidFill>
                <a:srgbClr val="002060"/>
              </a:solidFill>
              <a:latin typeface="Verdana" panose="020B0604030504040204" pitchFamily="34" charset="0"/>
            </a:endParaRPr>
          </a:p>
          <a:p>
            <a:pPr eaLnBrk="1" hangingPunct="1">
              <a:spcBef>
                <a:spcPct val="0"/>
              </a:spcBef>
              <a:buClrTx/>
              <a:buSzTx/>
              <a:buFont typeface="Arial" panose="020B0604020202020204" pitchFamily="34" charset="0"/>
              <a:buChar char="•"/>
            </a:pPr>
            <a:r>
              <a:rPr lang="en-US" altLang="en-US" sz="2800">
                <a:solidFill>
                  <a:srgbClr val="002060"/>
                </a:solidFill>
                <a:latin typeface="Verdana" panose="020B0604030504040204" pitchFamily="34" charset="0"/>
              </a:rPr>
              <a:t>  Keep small objects away when unsupervised</a:t>
            </a:r>
          </a:p>
          <a:p>
            <a:pPr eaLnBrk="1" hangingPunct="1">
              <a:spcBef>
                <a:spcPct val="0"/>
              </a:spcBef>
              <a:buClrTx/>
              <a:buSzTx/>
              <a:buFont typeface="Arial" panose="020B0604020202020204" pitchFamily="34" charset="0"/>
              <a:buChar char="•"/>
            </a:pPr>
            <a:endParaRPr lang="en-US" altLang="en-US" sz="2800">
              <a:solidFill>
                <a:srgbClr val="002060"/>
              </a:solidFill>
              <a:latin typeface="Verdana" panose="020B0604030504040204" pitchFamily="34" charset="0"/>
            </a:endParaRPr>
          </a:p>
          <a:p>
            <a:pPr eaLnBrk="1" hangingPunct="1">
              <a:spcBef>
                <a:spcPct val="0"/>
              </a:spcBef>
              <a:buClrTx/>
              <a:buSzTx/>
              <a:buFont typeface="Arial" panose="020B0604020202020204" pitchFamily="34" charset="0"/>
              <a:buChar char="•"/>
            </a:pPr>
            <a:r>
              <a:rPr lang="en-US" altLang="en-US" sz="2800">
                <a:solidFill>
                  <a:srgbClr val="002060"/>
                </a:solidFill>
                <a:latin typeface="Verdana" panose="020B0604030504040204" pitchFamily="34" charset="0"/>
              </a:rPr>
              <a:t>  Teach them how to handle when supervised</a:t>
            </a:r>
          </a:p>
          <a:p>
            <a:pPr eaLnBrk="1" hangingPunct="1">
              <a:spcBef>
                <a:spcPct val="0"/>
              </a:spcBef>
              <a:buClrTx/>
              <a:buSzTx/>
              <a:buFont typeface="Wingdings 3" panose="05040102010807070707" pitchFamily="82" charset="2"/>
              <a:buNone/>
            </a:pPr>
            <a:r>
              <a:rPr lang="en-US" altLang="en-US" sz="2800">
                <a:solidFill>
                  <a:srgbClr val="002060"/>
                </a:solidFill>
                <a:latin typeface="Verdana" panose="020B0604030504040204" pitchFamily="34" charset="0"/>
              </a:rPr>
              <a:t>  </a:t>
            </a:r>
          </a:p>
          <a:p>
            <a:pPr eaLnBrk="1" hangingPunct="1">
              <a:spcBef>
                <a:spcPct val="0"/>
              </a:spcBef>
              <a:buClrTx/>
              <a:buSzTx/>
              <a:buFont typeface="Arial" panose="020B0604020202020204" pitchFamily="34" charset="0"/>
              <a:buChar char="•"/>
            </a:pPr>
            <a:r>
              <a:rPr lang="en-US" altLang="en-US" sz="2800">
                <a:solidFill>
                  <a:srgbClr val="002060"/>
                </a:solidFill>
                <a:latin typeface="Verdana" panose="020B0604030504040204" pitchFamily="34" charset="0"/>
              </a:rPr>
              <a:t>  No walking or playing while eating</a:t>
            </a:r>
            <a:endParaRPr lang="en-US" altLang="en-US" sz="1800">
              <a:solidFill>
                <a:srgbClr val="002060"/>
              </a:solidFill>
              <a:latin typeface="Arial" panose="020B0604020202020204" pitchFamily="34" charset="0"/>
            </a:endParaRPr>
          </a:p>
          <a:p>
            <a:pPr eaLnBrk="1" hangingPunct="1">
              <a:spcBef>
                <a:spcPct val="0"/>
              </a:spcBef>
              <a:buClrTx/>
              <a:buSzTx/>
              <a:buFontTx/>
              <a:buNone/>
            </a:pPr>
            <a:endParaRPr lang="en-US" altLang="en-US" sz="1800">
              <a:solidFill>
                <a:srgbClr val="002060"/>
              </a:solidFill>
              <a:latin typeface="Arial" panose="020B0604020202020204" pitchFamily="34" charset="0"/>
            </a:endParaRPr>
          </a:p>
        </p:txBody>
      </p:sp>
      <p:sp>
        <p:nvSpPr>
          <p:cNvPr id="58379" name="Title 1">
            <a:extLst>
              <a:ext uri="{FF2B5EF4-FFF2-40B4-BE49-F238E27FC236}">
                <a16:creationId xmlns:a16="http://schemas.microsoft.com/office/drawing/2014/main" id="{222B85C6-2C80-4A91-958A-F317F089E20B}"/>
              </a:ext>
            </a:extLst>
          </p:cNvPr>
          <p:cNvSpPr>
            <a:spLocks noGrp="1"/>
          </p:cNvSpPr>
          <p:nvPr>
            <p:ph type="title"/>
          </p:nvPr>
        </p:nvSpPr>
        <p:spPr>
          <a:xfrm>
            <a:off x="228600" y="4800600"/>
            <a:ext cx="8513763" cy="1066800"/>
          </a:xfrm>
        </p:spPr>
        <p:txBody>
          <a:bodyPr anchor="t">
            <a:normAutofit fontScale="90000"/>
          </a:bodyPr>
          <a:lstStyle/>
          <a:p>
            <a:pPr eaLnBrk="1" fontAlgn="auto" hangingPunct="1">
              <a:spcAft>
                <a:spcPts val="0"/>
              </a:spcAft>
              <a:defRPr/>
            </a:pPr>
            <a:br>
              <a:rPr lang="en-US" altLang="en-US" sz="3100" dirty="0">
                <a:latin typeface="Verdana" pitchFamily="34" charset="0"/>
                <a:ea typeface="Verdana" pitchFamily="34" charset="0"/>
                <a:cs typeface="Verdana" pitchFamily="34" charset="0"/>
              </a:rPr>
            </a:br>
            <a:r>
              <a:rPr lang="en-US" altLang="en-US" sz="3100" dirty="0">
                <a:latin typeface="Verdana" pitchFamily="34" charset="0"/>
                <a:ea typeface="Verdana" pitchFamily="34" charset="0"/>
                <a:cs typeface="Verdana" pitchFamily="34" charset="0"/>
              </a:rPr>
              <a:t>Expect they will choke and learn what to do!</a:t>
            </a:r>
            <a:br>
              <a:rPr lang="en-US" altLang="en-US" sz="2400" b="1" i="1" dirty="0"/>
            </a:br>
            <a:endParaRPr lang="en-US" altLang="en-US" sz="2400" b="1" i="1" dirty="0"/>
          </a:p>
        </p:txBody>
      </p:sp>
      <p:sp>
        <p:nvSpPr>
          <p:cNvPr id="76804" name="TextBox 9">
            <a:extLst>
              <a:ext uri="{FF2B5EF4-FFF2-40B4-BE49-F238E27FC236}">
                <a16:creationId xmlns:a16="http://schemas.microsoft.com/office/drawing/2014/main" id="{B0AA55E5-9EBC-40DB-A363-674522532DD2}"/>
              </a:ext>
            </a:extLst>
          </p:cNvPr>
          <p:cNvSpPr txBox="1">
            <a:spLocks noChangeArrowheads="1"/>
          </p:cNvSpPr>
          <p:nvPr/>
        </p:nvSpPr>
        <p:spPr bwMode="auto">
          <a:xfrm>
            <a:off x="274638" y="298450"/>
            <a:ext cx="5592762"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400">
                <a:solidFill>
                  <a:schemeClr val="accent1"/>
                </a:solidFill>
                <a:latin typeface="Verdana" panose="020B0604030504040204" pitchFamily="34" charset="0"/>
              </a:rPr>
              <a:t>Choking Prevention</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6" grpId="0"/>
      <p:bldP spid="58379"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5" name="Rectangle 3">
            <a:extLst>
              <a:ext uri="{FF2B5EF4-FFF2-40B4-BE49-F238E27FC236}">
                <a16:creationId xmlns:a16="http://schemas.microsoft.com/office/drawing/2014/main" id="{8EF50644-52F9-47A9-BED7-C26FB18CF844}"/>
              </a:ext>
            </a:extLst>
          </p:cNvPr>
          <p:cNvSpPr>
            <a:spLocks noGrp="1" noChangeArrowheads="1"/>
          </p:cNvSpPr>
          <p:nvPr>
            <p:ph sz="quarter" idx="1"/>
          </p:nvPr>
        </p:nvSpPr>
        <p:spPr>
          <a:xfrm>
            <a:off x="457200" y="1447800"/>
            <a:ext cx="5334000" cy="4724400"/>
          </a:xfrm>
        </p:spPr>
        <p:txBody>
          <a:bodyPr/>
          <a:lstStyle/>
          <a:p>
            <a:pPr eaLnBrk="1" hangingPunct="1">
              <a:spcBef>
                <a:spcPts val="1200"/>
              </a:spcBef>
            </a:pPr>
            <a:r>
              <a:rPr lang="en-US" altLang="en-US" sz="2800" dirty="0">
                <a:latin typeface="Verdana" panose="020B0604030504040204" pitchFamily="34" charset="0"/>
                <a:ea typeface="Verdana" panose="020B0604030504040204" pitchFamily="34" charset="0"/>
                <a:cs typeface="Verdana" panose="020B0604030504040204" pitchFamily="34" charset="0"/>
              </a:rPr>
              <a:t>Assess: Can child talk, cry, or breathe? </a:t>
            </a:r>
          </a:p>
          <a:p>
            <a:pPr eaLnBrk="1" hangingPunct="1">
              <a:spcBef>
                <a:spcPts val="1200"/>
              </a:spcBef>
            </a:pPr>
            <a:r>
              <a:rPr lang="en-US" altLang="en-US" sz="2800" dirty="0">
                <a:latin typeface="Verdana" panose="020B0604030504040204" pitchFamily="34" charset="0"/>
                <a:ea typeface="Verdana" panose="020B0604030504040204" pitchFamily="34" charset="0"/>
                <a:cs typeface="Verdana" panose="020B0604030504040204" pitchFamily="34" charset="0"/>
              </a:rPr>
              <a:t>If so, do nothing. </a:t>
            </a:r>
          </a:p>
          <a:p>
            <a:pPr eaLnBrk="1" hangingPunct="1">
              <a:spcBef>
                <a:spcPts val="1200"/>
              </a:spcBef>
            </a:pPr>
            <a:r>
              <a:rPr lang="en-US" altLang="en-US" sz="2800" dirty="0">
                <a:latin typeface="Verdana" panose="020B0604030504040204" pitchFamily="34" charset="0"/>
                <a:ea typeface="Verdana" panose="020B0604030504040204" pitchFamily="34" charset="0"/>
                <a:cs typeface="Verdana" panose="020B0604030504040204" pitchFamily="34" charset="0"/>
              </a:rPr>
              <a:t>If not: alternate back blows and chest thrusts.</a:t>
            </a:r>
          </a:p>
          <a:p>
            <a:pPr eaLnBrk="1" hangingPunct="1">
              <a:spcBef>
                <a:spcPts val="1200"/>
              </a:spcBef>
            </a:pPr>
            <a:r>
              <a:rPr lang="en-US" altLang="en-US" sz="2800" dirty="0">
                <a:latin typeface="Verdana" panose="020B0604030504040204" pitchFamily="34" charset="0"/>
                <a:ea typeface="Verdana" panose="020B0604030504040204" pitchFamily="34" charset="0"/>
                <a:cs typeface="Verdana" panose="020B0604030504040204" pitchFamily="34" charset="0"/>
              </a:rPr>
              <a:t>Continue until object is out and child is breathing well,</a:t>
            </a:r>
          </a:p>
          <a:p>
            <a:pPr eaLnBrk="1" hangingPunct="1">
              <a:spcBef>
                <a:spcPts val="1200"/>
              </a:spcBef>
            </a:pPr>
            <a:r>
              <a:rPr lang="en-US" altLang="en-US" sz="2800" dirty="0">
                <a:latin typeface="Verdana" panose="020B0604030504040204" pitchFamily="34" charset="0"/>
                <a:ea typeface="Verdana" panose="020B0604030504040204" pitchFamily="34" charset="0"/>
                <a:cs typeface="Verdana" panose="020B0604030504040204" pitchFamily="34" charset="0"/>
              </a:rPr>
              <a:t>If child stops breathing: </a:t>
            </a:r>
            <a:br>
              <a:rPr lang="en-US" altLang="en-US" sz="2800" dirty="0">
                <a:latin typeface="Verdana" panose="020B0604030504040204" pitchFamily="34" charset="0"/>
                <a:ea typeface="Verdana" panose="020B0604030504040204" pitchFamily="34" charset="0"/>
                <a:cs typeface="Verdana" panose="020B0604030504040204" pitchFamily="34" charset="0"/>
              </a:rPr>
            </a:br>
            <a:r>
              <a:rPr lang="en-US" altLang="en-US" sz="2800" dirty="0">
                <a:latin typeface="Verdana" panose="020B0604030504040204" pitchFamily="34" charset="0"/>
                <a:ea typeface="Verdana" panose="020B0604030504040204" pitchFamily="34" charset="0"/>
                <a:cs typeface="Verdana" panose="020B0604030504040204" pitchFamily="34" charset="0"/>
              </a:rPr>
              <a:t>Call 911. CPR.</a:t>
            </a:r>
          </a:p>
        </p:txBody>
      </p:sp>
      <p:sp>
        <p:nvSpPr>
          <p:cNvPr id="78851" name="TextBox 9">
            <a:extLst>
              <a:ext uri="{FF2B5EF4-FFF2-40B4-BE49-F238E27FC236}">
                <a16:creationId xmlns:a16="http://schemas.microsoft.com/office/drawing/2014/main" id="{C4C549FF-1D3C-497F-8498-7061E50F5B21}"/>
              </a:ext>
            </a:extLst>
          </p:cNvPr>
          <p:cNvSpPr txBox="1">
            <a:spLocks noChangeArrowheads="1"/>
          </p:cNvSpPr>
          <p:nvPr/>
        </p:nvSpPr>
        <p:spPr bwMode="auto">
          <a:xfrm>
            <a:off x="274638" y="206375"/>
            <a:ext cx="81073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If child appears to be choking</a:t>
            </a:r>
          </a:p>
        </p:txBody>
      </p:sp>
      <p:pic>
        <p:nvPicPr>
          <p:cNvPr id="74758" name="Picture 6" descr="Perform the Heimlich Maneuver on a Toddler Step 3.jpg">
            <a:hlinkClick r:id="rId3"/>
            <a:extLst>
              <a:ext uri="{FF2B5EF4-FFF2-40B4-BE49-F238E27FC236}">
                <a16:creationId xmlns:a16="http://schemas.microsoft.com/office/drawing/2014/main" id="{1ECD526F-EBB4-4201-A713-79E826104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478" r="11926"/>
          <a:stretch>
            <a:fillRect/>
          </a:stretch>
        </p:blipFill>
        <p:spPr bwMode="auto">
          <a:xfrm>
            <a:off x="6248400" y="1368425"/>
            <a:ext cx="198120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Picture 8" descr="Perform the Heimlich Maneuver on a Toddler Step 4.jpg">
            <a:hlinkClick r:id="rId5"/>
            <a:extLst>
              <a:ext uri="{FF2B5EF4-FFF2-40B4-BE49-F238E27FC236}">
                <a16:creationId xmlns:a16="http://schemas.microsoft.com/office/drawing/2014/main" id="{6A973BEB-D291-4321-8C35-5317890C9A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514" r="25217"/>
          <a:stretch>
            <a:fillRect/>
          </a:stretch>
        </p:blipFill>
        <p:spPr bwMode="auto">
          <a:xfrm>
            <a:off x="6254750" y="3733800"/>
            <a:ext cx="197485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63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9635">
                                            <p:txEl>
                                              <p:pRg st="2" end="2"/>
                                            </p:txEl>
                                          </p:spTgt>
                                        </p:tgtEl>
                                        <p:attrNameLst>
                                          <p:attrName>style.visibility</p:attrName>
                                        </p:attrNameLst>
                                      </p:cBhvr>
                                      <p:to>
                                        <p:strVal val="visible"/>
                                      </p:to>
                                    </p:set>
                                  </p:childTnLst>
                                </p:cTn>
                              </p:par>
                              <p:par>
                                <p:cTn id="13" presetID="2" presetClass="entr" presetSubtype="2" fill="hold" grpId="0" nodeType="withEffect">
                                  <p:stCondLst>
                                    <p:cond delay="0"/>
                                  </p:stCondLst>
                                  <p:childTnLst>
                                    <p:set>
                                      <p:cBhvr>
                                        <p:cTn id="14" dur="1" fill="hold">
                                          <p:stCondLst>
                                            <p:cond delay="0"/>
                                          </p:stCondLst>
                                        </p:cTn>
                                        <p:tgtEl>
                                          <p:spTgt spid="69635">
                                            <p:txEl>
                                              <p:pRg st="3" end="3"/>
                                            </p:txEl>
                                          </p:spTgt>
                                        </p:tgtEl>
                                        <p:attrNameLst>
                                          <p:attrName>style.visibility</p:attrName>
                                        </p:attrNameLst>
                                      </p:cBhvr>
                                      <p:to>
                                        <p:strVal val="visible"/>
                                      </p:to>
                                    </p:set>
                                    <p:anim calcmode="lin" valueType="num">
                                      <p:cBhvr additive="base">
                                        <p:cTn id="15" dur="500" fill="hold"/>
                                        <p:tgtEl>
                                          <p:spTgt spid="69635">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69635">
                                            <p:txEl>
                                              <p:pRg st="3" end="3"/>
                                            </p:txEl>
                                          </p:spTgt>
                                        </p:tgtEl>
                                        <p:attrNameLst>
                                          <p:attrName>ppt_y</p:attrName>
                                        </p:attrNameLst>
                                      </p:cBhvr>
                                      <p:tavLst>
                                        <p:tav tm="0">
                                          <p:val>
                                            <p:strVal val="#ppt_y"/>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7475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476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9635">
                                            <p:txEl>
                                              <p:pRg st="4" end="4"/>
                                            </p:txEl>
                                          </p:spTgt>
                                        </p:tgtEl>
                                        <p:attrNameLst>
                                          <p:attrName>style.visibility</p:attrName>
                                        </p:attrNameLst>
                                      </p:cBhvr>
                                      <p:to>
                                        <p:strVal val="visible"/>
                                      </p:to>
                                    </p:set>
                                    <p:anim calcmode="lin" valueType="num">
                                      <p:cBhvr additive="base">
                                        <p:cTn id="25" dur="500" fill="hold"/>
                                        <p:tgtEl>
                                          <p:spTgt spid="69635">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963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uiExpand="1"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a:extLst>
              <a:ext uri="{FF2B5EF4-FFF2-40B4-BE49-F238E27FC236}">
                <a16:creationId xmlns:a16="http://schemas.microsoft.com/office/drawing/2014/main" id="{28BAFC9E-6E22-4E17-A923-27180D12F5B8}"/>
              </a:ext>
            </a:extLst>
          </p:cNvPr>
          <p:cNvSpPr>
            <a:spLocks noGrp="1" noChangeArrowheads="1"/>
          </p:cNvSpPr>
          <p:nvPr>
            <p:ph sz="quarter" idx="1"/>
          </p:nvPr>
        </p:nvSpPr>
        <p:spPr>
          <a:xfrm>
            <a:off x="457200" y="1447800"/>
            <a:ext cx="8193088" cy="4114800"/>
          </a:xfrm>
        </p:spPr>
        <p:txBody>
          <a:bodyPr/>
          <a:lstStyle/>
          <a:p>
            <a:pPr eaLnBrk="1" hangingPunct="1">
              <a:buFont typeface="Arial" panose="020B0604020202020204" pitchFamily="34" charset="0"/>
              <a:buNone/>
              <a:defRPr/>
            </a:pPr>
            <a:r>
              <a:rPr lang="en-US" altLang="en-US" sz="2800" dirty="0">
                <a:latin typeface="Verdana" panose="020B0604030504040204" pitchFamily="34" charset="0"/>
                <a:ea typeface="Verdana" panose="020B0604030504040204" pitchFamily="34" charset="0"/>
                <a:cs typeface="Verdana" panose="020B0604030504040204" pitchFamily="34" charset="0"/>
              </a:rPr>
              <a:t>Train your pet</a:t>
            </a:r>
          </a:p>
          <a:p>
            <a:pPr eaLnBrk="1" hangingPunct="1">
              <a:buFont typeface="Arial" panose="020B0604020202020204" pitchFamily="34" charset="0"/>
              <a:buNone/>
              <a:defRPr/>
            </a:pPr>
            <a:endParaRPr lang="en-US" altLang="en-US" sz="1400" dirty="0">
              <a:latin typeface="Verdana" panose="020B0604030504040204" pitchFamily="34" charset="0"/>
              <a:ea typeface="Verdana" panose="020B0604030504040204" pitchFamily="34" charset="0"/>
              <a:cs typeface="Verdana" panose="020B0604030504040204" pitchFamily="34" charset="0"/>
            </a:endParaRPr>
          </a:p>
          <a:p>
            <a:pPr eaLnBrk="1" hangingPunct="1">
              <a:buFont typeface="Arial" panose="020B0604020202020204" pitchFamily="34" charset="0"/>
              <a:buNone/>
              <a:defRPr/>
            </a:pPr>
            <a:r>
              <a:rPr lang="en-US" altLang="en-US" sz="2800" dirty="0">
                <a:latin typeface="Verdana" panose="020B0604030504040204" pitchFamily="34" charset="0"/>
                <a:ea typeface="Verdana" panose="020B0604030504040204" pitchFamily="34" charset="0"/>
                <a:cs typeface="Verdana" panose="020B0604030504040204" pitchFamily="34" charset="0"/>
              </a:rPr>
              <a:t>Teach your child how to:</a:t>
            </a:r>
          </a:p>
          <a:p>
            <a:pPr eaLnBrk="1" hangingPunct="1">
              <a:buFont typeface="Wingdings 3" panose="05040102010807070707" pitchFamily="18" charset="2"/>
              <a:buChar char=""/>
              <a:defRPr/>
            </a:pPr>
            <a:r>
              <a:rPr lang="en-US" altLang="en-US" sz="2800" dirty="0">
                <a:latin typeface="Verdana" panose="020B0604030504040204" pitchFamily="34" charset="0"/>
                <a:ea typeface="Verdana" panose="020B0604030504040204" pitchFamily="34" charset="0"/>
                <a:cs typeface="Verdana" panose="020B0604030504040204" pitchFamily="34" charset="0"/>
              </a:rPr>
              <a:t>be gentle</a:t>
            </a:r>
          </a:p>
          <a:p>
            <a:pPr eaLnBrk="1" hangingPunct="1">
              <a:buFont typeface="Wingdings 3" panose="05040102010807070707" pitchFamily="18" charset="2"/>
              <a:buChar char=""/>
              <a:defRPr/>
            </a:pPr>
            <a:r>
              <a:rPr lang="en-US" altLang="en-US" sz="2800" dirty="0">
                <a:latin typeface="Verdana" panose="020B0604030504040204" pitchFamily="34" charset="0"/>
                <a:ea typeface="Verdana" panose="020B0604030504040204" pitchFamily="34" charset="0"/>
                <a:cs typeface="Verdana" panose="020B0604030504040204" pitchFamily="34" charset="0"/>
              </a:rPr>
              <a:t>respect an animal’s space</a:t>
            </a:r>
          </a:p>
          <a:p>
            <a:pPr eaLnBrk="1" hangingPunct="1">
              <a:buFont typeface="Wingdings 3" panose="05040102010807070707" pitchFamily="18" charset="2"/>
              <a:buChar char=""/>
              <a:defRPr/>
            </a:pPr>
            <a:r>
              <a:rPr lang="en-US" altLang="en-US" sz="2800" dirty="0">
                <a:latin typeface="Verdana" panose="020B0604030504040204" pitchFamily="34" charset="0"/>
                <a:ea typeface="Verdana" panose="020B0604030504040204" pitchFamily="34" charset="0"/>
                <a:cs typeface="Verdana" panose="020B0604030504040204" pitchFamily="34" charset="0"/>
              </a:rPr>
              <a:t>not mess with animal’s food</a:t>
            </a:r>
          </a:p>
          <a:p>
            <a:pPr eaLnBrk="1" hangingPunct="1">
              <a:buFont typeface="Wingdings 3" panose="05040102010807070707" pitchFamily="18" charset="2"/>
              <a:buChar char=""/>
              <a:defRPr/>
            </a:pPr>
            <a:r>
              <a:rPr lang="en-US" altLang="en-US" sz="2800" dirty="0">
                <a:latin typeface="Verdana" panose="020B0604030504040204" pitchFamily="34" charset="0"/>
                <a:ea typeface="Verdana" panose="020B0604030504040204" pitchFamily="34" charset="0"/>
                <a:cs typeface="Verdana" panose="020B0604030504040204" pitchFamily="34" charset="0"/>
              </a:rPr>
              <a:t>Never touch without asking</a:t>
            </a:r>
          </a:p>
          <a:p>
            <a:pPr eaLnBrk="1" hangingPunct="1">
              <a:buFont typeface="Wingdings 3" panose="05040102010807070707" pitchFamily="18" charset="2"/>
              <a:buChar char=""/>
              <a:defRPr/>
            </a:pPr>
            <a:endParaRPr lang="en-US" altLang="en-US" sz="2800" dirty="0">
              <a:latin typeface="Verdana" panose="020B0604030504040204" pitchFamily="34" charset="0"/>
              <a:ea typeface="Verdana" panose="020B0604030504040204" pitchFamily="34" charset="0"/>
              <a:cs typeface="Verdana" panose="020B0604030504040204" pitchFamily="34" charset="0"/>
            </a:endParaRPr>
          </a:p>
          <a:p>
            <a:pPr marL="0" indent="0" eaLnBrk="1" hangingPunct="1">
              <a:buFont typeface="Wingdings 3" panose="05040102010807070707" pitchFamily="18" charset="2"/>
              <a:buNone/>
              <a:defRPr/>
            </a:pPr>
            <a:r>
              <a:rPr lang="en-US" altLang="en-US" sz="2800" dirty="0">
                <a:latin typeface="Verdana" panose="020B0604030504040204" pitchFamily="34" charset="0"/>
                <a:ea typeface="Verdana" panose="020B0604030504040204" pitchFamily="34" charset="0"/>
                <a:cs typeface="Verdana" panose="020B0604030504040204" pitchFamily="34" charset="0"/>
              </a:rPr>
              <a:t>Supervise! NO animal can be trusted alone with a young child</a:t>
            </a:r>
          </a:p>
        </p:txBody>
      </p:sp>
      <p:sp>
        <p:nvSpPr>
          <p:cNvPr id="80899" name="TextBox 5">
            <a:extLst>
              <a:ext uri="{FF2B5EF4-FFF2-40B4-BE49-F238E27FC236}">
                <a16:creationId xmlns:a16="http://schemas.microsoft.com/office/drawing/2014/main" id="{038E82A5-8B68-406F-A9D2-8A30C5909A9E}"/>
              </a:ext>
            </a:extLst>
          </p:cNvPr>
          <p:cNvSpPr txBox="1">
            <a:spLocks noChangeArrowheads="1"/>
          </p:cNvSpPr>
          <p:nvPr/>
        </p:nvSpPr>
        <p:spPr bwMode="auto">
          <a:xfrm>
            <a:off x="274638" y="268288"/>
            <a:ext cx="559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3600">
                <a:solidFill>
                  <a:schemeClr val="accent1"/>
                </a:solidFill>
                <a:latin typeface="Verdana" panose="020B0604030504040204" pitchFamily="34" charset="0"/>
              </a:rPr>
              <a:t>Safety around Animals</a:t>
            </a:r>
          </a:p>
        </p:txBody>
      </p:sp>
      <p:pic>
        <p:nvPicPr>
          <p:cNvPr id="80900" name="Picture 2" descr="http://www.humanesociety.org/assets/images/270x224/animals/cats/cat_and_baby_270x224.jpg">
            <a:extLst>
              <a:ext uri="{FF2B5EF4-FFF2-40B4-BE49-F238E27FC236}">
                <a16:creationId xmlns:a16="http://schemas.microsoft.com/office/drawing/2014/main" id="{5977B402-83FA-40E9-9971-84E92A10D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8" y="2362200"/>
            <a:ext cx="25717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3">
            <a:extLst>
              <a:ext uri="{FF2B5EF4-FFF2-40B4-BE49-F238E27FC236}">
                <a16:creationId xmlns:a16="http://schemas.microsoft.com/office/drawing/2014/main" id="{392CFB98-83B3-41AD-8CB6-6DF83FA5AF06}"/>
              </a:ext>
            </a:extLst>
          </p:cNvPr>
          <p:cNvSpPr>
            <a:spLocks noChangeArrowheads="1"/>
          </p:cNvSpPr>
          <p:nvPr/>
        </p:nvSpPr>
        <p:spPr bwMode="auto">
          <a:xfrm>
            <a:off x="609600" y="1677988"/>
            <a:ext cx="815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ts val="1600"/>
              </a:spcBef>
              <a:buClrTx/>
              <a:buSzTx/>
              <a:buFontTx/>
              <a:buNone/>
            </a:pPr>
            <a:r>
              <a:rPr lang="en-US" altLang="en-US" sz="4800">
                <a:latin typeface="Verdana" panose="020B0604030504040204" pitchFamily="34" charset="0"/>
              </a:rPr>
              <a:t>Teaching Safety Skills</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53132038-559C-42F5-A019-1CBCCB09C92D}"/>
              </a:ext>
            </a:extLst>
          </p:cNvPr>
          <p:cNvSpPr txBox="1">
            <a:spLocks/>
          </p:cNvSpPr>
          <p:nvPr/>
        </p:nvSpPr>
        <p:spPr bwMode="auto">
          <a:xfrm>
            <a:off x="152400" y="3048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Teaching Safety Skills</a:t>
            </a:r>
          </a:p>
        </p:txBody>
      </p:sp>
      <p:sp>
        <p:nvSpPr>
          <p:cNvPr id="3" name="Content Placeholder 2">
            <a:extLst>
              <a:ext uri="{FF2B5EF4-FFF2-40B4-BE49-F238E27FC236}">
                <a16:creationId xmlns:a16="http://schemas.microsoft.com/office/drawing/2014/main" id="{3BF29203-E20F-432E-9B8C-FA542ECE9668}"/>
              </a:ext>
            </a:extLst>
          </p:cNvPr>
          <p:cNvSpPr txBox="1">
            <a:spLocks/>
          </p:cNvSpPr>
          <p:nvPr/>
        </p:nvSpPr>
        <p:spPr>
          <a:xfrm>
            <a:off x="152400" y="1295400"/>
            <a:ext cx="8610600" cy="49530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Bef>
                <a:spcPts val="1200"/>
              </a:spcBef>
              <a:defRPr/>
            </a:pPr>
            <a:r>
              <a:rPr lang="en-US" sz="3600" dirty="0">
                <a:latin typeface="Verdana" pitchFamily="34" charset="0"/>
                <a:ea typeface="Verdana" pitchFamily="34" charset="0"/>
                <a:cs typeface="Verdana" pitchFamily="34" charset="0"/>
              </a:rPr>
              <a:t>Prepare, don’t scare.</a:t>
            </a:r>
          </a:p>
          <a:p>
            <a:pPr eaLnBrk="1" hangingPunct="1">
              <a:spcBef>
                <a:spcPts val="1200"/>
              </a:spcBef>
              <a:defRPr/>
            </a:pPr>
            <a:r>
              <a:rPr lang="en-US" sz="3600" dirty="0">
                <a:latin typeface="Verdana" pitchFamily="34" charset="0"/>
                <a:ea typeface="Verdana" pitchFamily="34" charset="0"/>
                <a:cs typeface="Verdana" pitchFamily="34" charset="0"/>
              </a:rPr>
              <a:t>Teach how to be careful.</a:t>
            </a:r>
          </a:p>
          <a:p>
            <a:pPr eaLnBrk="1" hangingPunct="1">
              <a:spcBef>
                <a:spcPts val="1200"/>
              </a:spcBef>
              <a:defRPr/>
            </a:pPr>
            <a:r>
              <a:rPr lang="en-US" sz="3600" dirty="0">
                <a:latin typeface="Verdana" pitchFamily="34" charset="0"/>
                <a:ea typeface="Verdana" pitchFamily="34" charset="0"/>
                <a:cs typeface="Verdana" pitchFamily="34" charset="0"/>
              </a:rPr>
              <a:t>Practice skills under supervision.</a:t>
            </a:r>
          </a:p>
          <a:p>
            <a:pPr eaLnBrk="1" hangingPunct="1">
              <a:spcBef>
                <a:spcPts val="1200"/>
              </a:spcBef>
              <a:defRPr/>
            </a:pPr>
            <a:r>
              <a:rPr lang="en-US" sz="3600" dirty="0">
                <a:latin typeface="Verdana" pitchFamily="34" charset="0"/>
                <a:ea typeface="Verdana" pitchFamily="34" charset="0"/>
                <a:cs typeface="Verdana" pitchFamily="34" charset="0"/>
              </a:rPr>
              <a:t>Play games, but make sure you’re clear when it’s not a game.</a:t>
            </a:r>
          </a:p>
          <a:p>
            <a:pPr eaLnBrk="1" hangingPunct="1">
              <a:spcBef>
                <a:spcPts val="1200"/>
              </a:spcBef>
              <a:defRPr/>
            </a:pPr>
            <a:r>
              <a:rPr lang="en-US" sz="3600" dirty="0">
                <a:latin typeface="Verdana" pitchFamily="34" charset="0"/>
                <a:ea typeface="Verdana" pitchFamily="34" charset="0"/>
                <a:cs typeface="Verdana" pitchFamily="34" charset="0"/>
              </a:rPr>
              <a:t>Honor the child’s instincts.</a:t>
            </a:r>
          </a:p>
          <a:p>
            <a:pPr eaLnBrk="1" hangingPunct="1">
              <a:spcBef>
                <a:spcPts val="1200"/>
              </a:spcBef>
              <a:defRPr/>
            </a:pPr>
            <a:r>
              <a:rPr lang="en-US" sz="3600" dirty="0">
                <a:latin typeface="Verdana" pitchFamily="34" charset="0"/>
                <a:ea typeface="Verdana" pitchFamily="34" charset="0"/>
                <a:cs typeface="Verdana" pitchFamily="34" charset="0"/>
              </a:rPr>
              <a:t>Say no to unsafe behavior.</a:t>
            </a:r>
          </a:p>
          <a:p>
            <a:pPr eaLnBrk="1" hangingPunct="1">
              <a:lnSpc>
                <a:spcPct val="90000"/>
              </a:lnSpc>
              <a:spcBef>
                <a:spcPts val="1600"/>
              </a:spcBef>
              <a:buFontTx/>
              <a:buChar char="•"/>
              <a:defRPr/>
            </a:pPr>
            <a:endParaRPr lang="en-US" sz="2600" kern="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Oval Callout 5">
            <a:extLst>
              <a:ext uri="{FF2B5EF4-FFF2-40B4-BE49-F238E27FC236}">
                <a16:creationId xmlns:a16="http://schemas.microsoft.com/office/drawing/2014/main" id="{656C73E1-D7EB-4699-B3BA-F0B6462C9C2C}"/>
              </a:ext>
            </a:extLst>
          </p:cNvPr>
          <p:cNvSpPr>
            <a:spLocks noChangeArrowheads="1"/>
          </p:cNvSpPr>
          <p:nvPr/>
        </p:nvSpPr>
        <p:spPr bwMode="auto">
          <a:xfrm>
            <a:off x="1447800" y="1851025"/>
            <a:ext cx="2590800" cy="762000"/>
          </a:xfrm>
          <a:prstGeom prst="wedgeEllipseCallout">
            <a:avLst>
              <a:gd name="adj1" fmla="val -88222"/>
              <a:gd name="adj2" fmla="val 62421"/>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Careful…</a:t>
            </a:r>
          </a:p>
        </p:txBody>
      </p:sp>
      <p:sp>
        <p:nvSpPr>
          <p:cNvPr id="87043" name="Oval Callout 7">
            <a:extLst>
              <a:ext uri="{FF2B5EF4-FFF2-40B4-BE49-F238E27FC236}">
                <a16:creationId xmlns:a16="http://schemas.microsoft.com/office/drawing/2014/main" id="{FBACAD7E-44DE-4BE4-9987-1395A8465507}"/>
              </a:ext>
            </a:extLst>
          </p:cNvPr>
          <p:cNvSpPr>
            <a:spLocks noChangeArrowheads="1"/>
          </p:cNvSpPr>
          <p:nvPr/>
        </p:nvSpPr>
        <p:spPr bwMode="auto">
          <a:xfrm>
            <a:off x="3048000" y="2689225"/>
            <a:ext cx="2133600" cy="762000"/>
          </a:xfrm>
          <a:prstGeom prst="wedgeEllipseCallout">
            <a:avLst>
              <a:gd name="adj1" fmla="val -88222"/>
              <a:gd name="adj2" fmla="val 62421"/>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Fragile..</a:t>
            </a:r>
            <a:r>
              <a:rPr lang="en-US" altLang="en-US" sz="2800">
                <a:solidFill>
                  <a:schemeClr val="bg2"/>
                </a:solidFill>
                <a:latin typeface="Arial" panose="020B0604020202020204" pitchFamily="34" charset="0"/>
              </a:rPr>
              <a:t>.</a:t>
            </a:r>
          </a:p>
        </p:txBody>
      </p:sp>
      <p:sp>
        <p:nvSpPr>
          <p:cNvPr id="87044" name="Oval Callout 10">
            <a:extLst>
              <a:ext uri="{FF2B5EF4-FFF2-40B4-BE49-F238E27FC236}">
                <a16:creationId xmlns:a16="http://schemas.microsoft.com/office/drawing/2014/main" id="{02D0281C-1E50-463F-B747-69A07575BFD1}"/>
              </a:ext>
            </a:extLst>
          </p:cNvPr>
          <p:cNvSpPr>
            <a:spLocks noChangeArrowheads="1"/>
          </p:cNvSpPr>
          <p:nvPr/>
        </p:nvSpPr>
        <p:spPr bwMode="auto">
          <a:xfrm>
            <a:off x="5715000" y="2613025"/>
            <a:ext cx="2362200" cy="762000"/>
          </a:xfrm>
          <a:prstGeom prst="wedgeEllipseCallout">
            <a:avLst>
              <a:gd name="adj1" fmla="val -88222"/>
              <a:gd name="adj2" fmla="val 62421"/>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Gentle…</a:t>
            </a:r>
            <a:r>
              <a:rPr lang="en-US" altLang="en-US" sz="2800">
                <a:solidFill>
                  <a:schemeClr val="bg2"/>
                </a:solidFill>
                <a:latin typeface="Arial" panose="020B0604020202020204" pitchFamily="34" charset="0"/>
              </a:rPr>
              <a:t>…</a:t>
            </a:r>
          </a:p>
        </p:txBody>
      </p:sp>
      <p:sp>
        <p:nvSpPr>
          <p:cNvPr id="87045" name="TextBox 9">
            <a:extLst>
              <a:ext uri="{FF2B5EF4-FFF2-40B4-BE49-F238E27FC236}">
                <a16:creationId xmlns:a16="http://schemas.microsoft.com/office/drawing/2014/main" id="{E99CEFA1-B83A-46CD-A56E-E60606DFD28F}"/>
              </a:ext>
            </a:extLst>
          </p:cNvPr>
          <p:cNvSpPr txBox="1">
            <a:spLocks noChangeArrowheads="1"/>
          </p:cNvSpPr>
          <p:nvPr/>
        </p:nvSpPr>
        <p:spPr bwMode="auto">
          <a:xfrm>
            <a:off x="274638" y="282575"/>
            <a:ext cx="5592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Talking about Safety</a:t>
            </a:r>
          </a:p>
        </p:txBody>
      </p:sp>
      <p:grpSp>
        <p:nvGrpSpPr>
          <p:cNvPr id="5" name="Group 4">
            <a:extLst>
              <a:ext uri="{FF2B5EF4-FFF2-40B4-BE49-F238E27FC236}">
                <a16:creationId xmlns:a16="http://schemas.microsoft.com/office/drawing/2014/main" id="{45E79896-9173-4BAE-8F85-B8C2C0B659EE}"/>
              </a:ext>
            </a:extLst>
          </p:cNvPr>
          <p:cNvGrpSpPr>
            <a:grpSpLocks/>
          </p:cNvGrpSpPr>
          <p:nvPr/>
        </p:nvGrpSpPr>
        <p:grpSpPr bwMode="auto">
          <a:xfrm>
            <a:off x="5867400" y="3429000"/>
            <a:ext cx="2971800" cy="2057400"/>
            <a:chOff x="6019800" y="3429000"/>
            <a:chExt cx="2971800" cy="2057400"/>
          </a:xfrm>
        </p:grpSpPr>
        <p:sp>
          <p:nvSpPr>
            <p:cNvPr id="87054" name="Oval Callout 9">
              <a:extLst>
                <a:ext uri="{FF2B5EF4-FFF2-40B4-BE49-F238E27FC236}">
                  <a16:creationId xmlns:a16="http://schemas.microsoft.com/office/drawing/2014/main" id="{56F1FBE2-8255-472A-8A12-DE129361D6A1}"/>
                </a:ext>
              </a:extLst>
            </p:cNvPr>
            <p:cNvSpPr>
              <a:spLocks noChangeArrowheads="1"/>
            </p:cNvSpPr>
            <p:nvPr/>
          </p:nvSpPr>
          <p:spPr bwMode="auto">
            <a:xfrm>
              <a:off x="6781800" y="3429000"/>
              <a:ext cx="2209800" cy="762000"/>
            </a:xfrm>
            <a:prstGeom prst="wedgeEllipseCallout">
              <a:avLst>
                <a:gd name="adj1" fmla="val 47986"/>
                <a:gd name="adj2" fmla="val 142421"/>
              </a:avLst>
            </a:prstGeom>
            <a:solidFill>
              <a:srgbClr val="FF0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Danger!!</a:t>
              </a:r>
            </a:p>
          </p:txBody>
        </p:sp>
        <p:sp>
          <p:nvSpPr>
            <p:cNvPr id="87055" name="Oval Callout 12">
              <a:extLst>
                <a:ext uri="{FF2B5EF4-FFF2-40B4-BE49-F238E27FC236}">
                  <a16:creationId xmlns:a16="http://schemas.microsoft.com/office/drawing/2014/main" id="{F6E1C9B9-A785-4A48-8192-EBE393F899BB}"/>
                </a:ext>
              </a:extLst>
            </p:cNvPr>
            <p:cNvSpPr>
              <a:spLocks noChangeArrowheads="1"/>
            </p:cNvSpPr>
            <p:nvPr/>
          </p:nvSpPr>
          <p:spPr bwMode="auto">
            <a:xfrm>
              <a:off x="6019800" y="4648200"/>
              <a:ext cx="2514600" cy="838200"/>
            </a:xfrm>
            <a:prstGeom prst="wedgeEllipseCallout">
              <a:avLst>
                <a:gd name="adj1" fmla="val 47986"/>
                <a:gd name="adj2" fmla="val 142421"/>
              </a:avLst>
            </a:prstGeom>
            <a:solidFill>
              <a:srgbClr val="FF0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2800" b="1">
                  <a:latin typeface="Arial" panose="020B0604020202020204" pitchFamily="34" charset="0"/>
                </a:rPr>
                <a:t>STOP!!</a:t>
              </a:r>
            </a:p>
          </p:txBody>
        </p:sp>
      </p:grpSp>
      <p:grpSp>
        <p:nvGrpSpPr>
          <p:cNvPr id="3" name="Group 2">
            <a:extLst>
              <a:ext uri="{FF2B5EF4-FFF2-40B4-BE49-F238E27FC236}">
                <a16:creationId xmlns:a16="http://schemas.microsoft.com/office/drawing/2014/main" id="{E714BEF5-0F71-43F1-B370-1F2F7ABA7298}"/>
              </a:ext>
            </a:extLst>
          </p:cNvPr>
          <p:cNvGrpSpPr>
            <a:grpSpLocks/>
          </p:cNvGrpSpPr>
          <p:nvPr/>
        </p:nvGrpSpPr>
        <p:grpSpPr bwMode="auto">
          <a:xfrm>
            <a:off x="457200" y="3657600"/>
            <a:ext cx="4876800" cy="2133600"/>
            <a:chOff x="457200" y="3886200"/>
            <a:chExt cx="4876800" cy="2133600"/>
          </a:xfrm>
        </p:grpSpPr>
        <p:sp>
          <p:nvSpPr>
            <p:cNvPr id="87050" name="Oval Callout 6">
              <a:extLst>
                <a:ext uri="{FF2B5EF4-FFF2-40B4-BE49-F238E27FC236}">
                  <a16:creationId xmlns:a16="http://schemas.microsoft.com/office/drawing/2014/main" id="{7F704A90-C8B4-4B48-9E86-25324DFC6C8A}"/>
                </a:ext>
              </a:extLst>
            </p:cNvPr>
            <p:cNvSpPr>
              <a:spLocks noChangeArrowheads="1"/>
            </p:cNvSpPr>
            <p:nvPr/>
          </p:nvSpPr>
          <p:spPr bwMode="auto">
            <a:xfrm>
              <a:off x="685800" y="3886200"/>
              <a:ext cx="1524000" cy="762000"/>
            </a:xfrm>
            <a:prstGeom prst="wedgeEllipseCallout">
              <a:avLst>
                <a:gd name="adj1" fmla="val -88222"/>
                <a:gd name="adj2" fmla="val 62421"/>
              </a:avLst>
            </a:prstGeom>
            <a:solidFill>
              <a:srgbClr val="FFC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Hot!</a:t>
              </a:r>
            </a:p>
          </p:txBody>
        </p:sp>
        <p:sp>
          <p:nvSpPr>
            <p:cNvPr id="87051" name="Oval Callout 8">
              <a:extLst>
                <a:ext uri="{FF2B5EF4-FFF2-40B4-BE49-F238E27FC236}">
                  <a16:creationId xmlns:a16="http://schemas.microsoft.com/office/drawing/2014/main" id="{8FEF2F28-A0D0-431D-9842-CF9A024B46BA}"/>
                </a:ext>
              </a:extLst>
            </p:cNvPr>
            <p:cNvSpPr>
              <a:spLocks noChangeArrowheads="1"/>
            </p:cNvSpPr>
            <p:nvPr/>
          </p:nvSpPr>
          <p:spPr bwMode="auto">
            <a:xfrm>
              <a:off x="2743200" y="5257800"/>
              <a:ext cx="2590800" cy="762000"/>
            </a:xfrm>
            <a:prstGeom prst="wedgeEllipseCallout">
              <a:avLst>
                <a:gd name="adj1" fmla="val -88222"/>
                <a:gd name="adj2" fmla="val 62421"/>
              </a:avLst>
            </a:prstGeom>
            <a:solidFill>
              <a:srgbClr val="FFC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400">
                  <a:latin typeface="Arial" panose="020B0604020202020204" pitchFamily="34" charset="0"/>
                </a:rPr>
                <a:t>Hands off!</a:t>
              </a:r>
            </a:p>
          </p:txBody>
        </p:sp>
        <p:sp>
          <p:nvSpPr>
            <p:cNvPr id="87052" name="Oval Callout 11">
              <a:extLst>
                <a:ext uri="{FF2B5EF4-FFF2-40B4-BE49-F238E27FC236}">
                  <a16:creationId xmlns:a16="http://schemas.microsoft.com/office/drawing/2014/main" id="{4AEBFA77-09B0-4C8E-B3B4-AFC15D098468}"/>
                </a:ext>
              </a:extLst>
            </p:cNvPr>
            <p:cNvSpPr>
              <a:spLocks noChangeArrowheads="1"/>
            </p:cNvSpPr>
            <p:nvPr/>
          </p:nvSpPr>
          <p:spPr bwMode="auto">
            <a:xfrm>
              <a:off x="457200" y="5105400"/>
              <a:ext cx="1828800" cy="762000"/>
            </a:xfrm>
            <a:prstGeom prst="wedgeEllipseCallout">
              <a:avLst>
                <a:gd name="adj1" fmla="val -70042"/>
                <a:gd name="adj2" fmla="val 49329"/>
              </a:avLst>
            </a:prstGeom>
            <a:solidFill>
              <a:srgbClr val="FFC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Ouch!</a:t>
              </a:r>
            </a:p>
          </p:txBody>
        </p:sp>
        <p:sp>
          <p:nvSpPr>
            <p:cNvPr id="87053" name="Oval Callout 14">
              <a:extLst>
                <a:ext uri="{FF2B5EF4-FFF2-40B4-BE49-F238E27FC236}">
                  <a16:creationId xmlns:a16="http://schemas.microsoft.com/office/drawing/2014/main" id="{49ED92D9-B8C2-417A-A093-BD8D8E6C99AC}"/>
                </a:ext>
              </a:extLst>
            </p:cNvPr>
            <p:cNvSpPr>
              <a:spLocks noChangeArrowheads="1"/>
            </p:cNvSpPr>
            <p:nvPr/>
          </p:nvSpPr>
          <p:spPr bwMode="auto">
            <a:xfrm>
              <a:off x="2514600" y="4267200"/>
              <a:ext cx="2667000" cy="762000"/>
            </a:xfrm>
            <a:prstGeom prst="wedgeEllipseCallout">
              <a:avLst>
                <a:gd name="adj1" fmla="val -73176"/>
                <a:gd name="adj2" fmla="val 55875"/>
              </a:avLst>
            </a:prstGeom>
            <a:solidFill>
              <a:srgbClr val="FFC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400">
                  <a:latin typeface="Arial" panose="020B0604020202020204" pitchFamily="34" charset="0"/>
                </a:rPr>
                <a:t>Slow Down!</a:t>
              </a:r>
            </a:p>
          </p:txBody>
        </p:sp>
      </p:grpSp>
      <p:sp>
        <p:nvSpPr>
          <p:cNvPr id="87048" name="Oval Callout 7">
            <a:extLst>
              <a:ext uri="{FF2B5EF4-FFF2-40B4-BE49-F238E27FC236}">
                <a16:creationId xmlns:a16="http://schemas.microsoft.com/office/drawing/2014/main" id="{E71DA70E-92D6-4198-8905-37030DFCC7DD}"/>
              </a:ext>
            </a:extLst>
          </p:cNvPr>
          <p:cNvSpPr>
            <a:spLocks noChangeArrowheads="1"/>
          </p:cNvSpPr>
          <p:nvPr/>
        </p:nvSpPr>
        <p:spPr bwMode="auto">
          <a:xfrm>
            <a:off x="6248400" y="457200"/>
            <a:ext cx="2447925" cy="762000"/>
          </a:xfrm>
          <a:prstGeom prst="wedgeEllipseCallout">
            <a:avLst>
              <a:gd name="adj1" fmla="val -88222"/>
              <a:gd name="adj2" fmla="val 62421"/>
            </a:avLst>
          </a:prstGeom>
          <a:solidFill>
            <a:srgbClr val="92D05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Go for it!</a:t>
            </a:r>
          </a:p>
        </p:txBody>
      </p:sp>
      <p:sp>
        <p:nvSpPr>
          <p:cNvPr id="87049" name="Oval Callout 7">
            <a:extLst>
              <a:ext uri="{FF2B5EF4-FFF2-40B4-BE49-F238E27FC236}">
                <a16:creationId xmlns:a16="http://schemas.microsoft.com/office/drawing/2014/main" id="{1D4D0C5A-B834-4D30-A89C-26B9FB0EB248}"/>
              </a:ext>
            </a:extLst>
          </p:cNvPr>
          <p:cNvSpPr>
            <a:spLocks noChangeArrowheads="1"/>
          </p:cNvSpPr>
          <p:nvPr/>
        </p:nvSpPr>
        <p:spPr bwMode="auto">
          <a:xfrm>
            <a:off x="4991100" y="1470025"/>
            <a:ext cx="2743200" cy="762000"/>
          </a:xfrm>
          <a:prstGeom prst="wedgeEllipseCallout">
            <a:avLst>
              <a:gd name="adj1" fmla="val -88222"/>
              <a:gd name="adj2" fmla="val 62421"/>
            </a:avLst>
          </a:prstGeom>
          <a:solidFill>
            <a:srgbClr val="92D05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Have fun!</a:t>
            </a:r>
            <a:r>
              <a:rPr lang="en-US" altLang="en-US" sz="2800">
                <a:solidFill>
                  <a:schemeClr val="bg2"/>
                </a:solidFill>
                <a:latin typeface="Arial" panose="020B0604020202020204" pitchFamily="34" charset="0"/>
              </a:rPr>
              <a:t>.</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4E69C196-154A-40E4-BA66-901D2318AD6A}"/>
              </a:ext>
            </a:extLst>
          </p:cNvPr>
          <p:cNvSpPr txBox="1">
            <a:spLocks/>
          </p:cNvSpPr>
          <p:nvPr/>
        </p:nvSpPr>
        <p:spPr bwMode="auto">
          <a:xfrm>
            <a:off x="152400" y="152400"/>
            <a:ext cx="609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No Risk: Green Light</a:t>
            </a:r>
          </a:p>
        </p:txBody>
      </p:sp>
      <p:grpSp>
        <p:nvGrpSpPr>
          <p:cNvPr id="89091" name="Group 10">
            <a:extLst>
              <a:ext uri="{FF2B5EF4-FFF2-40B4-BE49-F238E27FC236}">
                <a16:creationId xmlns:a16="http://schemas.microsoft.com/office/drawing/2014/main" id="{4725B6F6-D50D-409E-99DA-8572A6BA729B}"/>
              </a:ext>
            </a:extLst>
          </p:cNvPr>
          <p:cNvGrpSpPr>
            <a:grpSpLocks/>
          </p:cNvGrpSpPr>
          <p:nvPr/>
        </p:nvGrpSpPr>
        <p:grpSpPr bwMode="auto">
          <a:xfrm rot="5400000" flipH="1">
            <a:off x="7558087" y="-519112"/>
            <a:ext cx="504825" cy="2057400"/>
            <a:chOff x="7467600" y="304800"/>
            <a:chExt cx="504371" cy="2057400"/>
          </a:xfrm>
        </p:grpSpPr>
        <p:sp>
          <p:nvSpPr>
            <p:cNvPr id="12" name="Oval 11">
              <a:extLst>
                <a:ext uri="{FF2B5EF4-FFF2-40B4-BE49-F238E27FC236}">
                  <a16:creationId xmlns:a16="http://schemas.microsoft.com/office/drawing/2014/main" id="{46FE6322-5EF6-4D9C-A5A9-00FCFC2B3EFF}"/>
                </a:ext>
              </a:extLst>
            </p:cNvPr>
            <p:cNvSpPr/>
            <p:nvPr/>
          </p:nvSpPr>
          <p:spPr>
            <a:xfrm>
              <a:off x="7477117" y="1905000"/>
              <a:ext cx="494855" cy="4572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Oval 12">
              <a:extLst>
                <a:ext uri="{FF2B5EF4-FFF2-40B4-BE49-F238E27FC236}">
                  <a16:creationId xmlns:a16="http://schemas.microsoft.com/office/drawing/2014/main" id="{72393567-9D9D-44A5-9735-08C748F13C8D}"/>
                </a:ext>
              </a:extLst>
            </p:cNvPr>
            <p:cNvSpPr/>
            <p:nvPr/>
          </p:nvSpPr>
          <p:spPr>
            <a:xfrm>
              <a:off x="7467600" y="1371600"/>
              <a:ext cx="494855"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Oval 13">
              <a:extLst>
                <a:ext uri="{FF2B5EF4-FFF2-40B4-BE49-F238E27FC236}">
                  <a16:creationId xmlns:a16="http://schemas.microsoft.com/office/drawing/2014/main" id="{33DC3CA9-7BFB-4A01-8B51-E2AE29919675}"/>
                </a:ext>
              </a:extLst>
            </p:cNvPr>
            <p:cNvSpPr/>
            <p:nvPr/>
          </p:nvSpPr>
          <p:spPr>
            <a:xfrm>
              <a:off x="7467600" y="838200"/>
              <a:ext cx="494855"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Oval 14">
              <a:extLst>
                <a:ext uri="{FF2B5EF4-FFF2-40B4-BE49-F238E27FC236}">
                  <a16:creationId xmlns:a16="http://schemas.microsoft.com/office/drawing/2014/main" id="{C7B38BF8-7CD7-48BC-B4FC-CD4FFD065FC1}"/>
                </a:ext>
              </a:extLst>
            </p:cNvPr>
            <p:cNvSpPr/>
            <p:nvPr/>
          </p:nvSpPr>
          <p:spPr>
            <a:xfrm>
              <a:off x="7480289" y="317500"/>
              <a:ext cx="494855"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grpSp>
        <p:nvGrpSpPr>
          <p:cNvPr id="2" name="Group 1">
            <a:extLst>
              <a:ext uri="{FF2B5EF4-FFF2-40B4-BE49-F238E27FC236}">
                <a16:creationId xmlns:a16="http://schemas.microsoft.com/office/drawing/2014/main" id="{FE479E45-057B-4551-A414-3584A5128623}"/>
              </a:ext>
            </a:extLst>
          </p:cNvPr>
          <p:cNvGrpSpPr>
            <a:grpSpLocks/>
          </p:cNvGrpSpPr>
          <p:nvPr/>
        </p:nvGrpSpPr>
        <p:grpSpPr bwMode="auto">
          <a:xfrm>
            <a:off x="381000" y="2667000"/>
            <a:ext cx="8183563" cy="3200400"/>
            <a:chOff x="381000" y="2438399"/>
            <a:chExt cx="8183880" cy="3200401"/>
          </a:xfrm>
        </p:grpSpPr>
        <p:sp>
          <p:nvSpPr>
            <p:cNvPr id="89094" name="Oval Callout 7">
              <a:extLst>
                <a:ext uri="{FF2B5EF4-FFF2-40B4-BE49-F238E27FC236}">
                  <a16:creationId xmlns:a16="http://schemas.microsoft.com/office/drawing/2014/main" id="{275D6ACD-C8B5-492B-9E3D-5F94EC9B9FF6}"/>
                </a:ext>
              </a:extLst>
            </p:cNvPr>
            <p:cNvSpPr>
              <a:spLocks noChangeArrowheads="1"/>
            </p:cNvSpPr>
            <p:nvPr/>
          </p:nvSpPr>
          <p:spPr bwMode="auto">
            <a:xfrm>
              <a:off x="5095876" y="4876800"/>
              <a:ext cx="2447925" cy="762000"/>
            </a:xfrm>
            <a:prstGeom prst="wedgeEllipseCallout">
              <a:avLst>
                <a:gd name="adj1" fmla="val -88222"/>
                <a:gd name="adj2" fmla="val 62421"/>
              </a:avLst>
            </a:prstGeom>
            <a:solidFill>
              <a:srgbClr val="92D05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Go for it!</a:t>
              </a:r>
            </a:p>
          </p:txBody>
        </p:sp>
        <p:sp>
          <p:nvSpPr>
            <p:cNvPr id="89095" name="Oval Callout 7">
              <a:extLst>
                <a:ext uri="{FF2B5EF4-FFF2-40B4-BE49-F238E27FC236}">
                  <a16:creationId xmlns:a16="http://schemas.microsoft.com/office/drawing/2014/main" id="{78A48BD0-5E6D-460C-A1CB-B8E19DD3B350}"/>
                </a:ext>
              </a:extLst>
            </p:cNvPr>
            <p:cNvSpPr>
              <a:spLocks noChangeArrowheads="1"/>
            </p:cNvSpPr>
            <p:nvPr/>
          </p:nvSpPr>
          <p:spPr bwMode="auto">
            <a:xfrm>
              <a:off x="1327838" y="4876800"/>
              <a:ext cx="2743200" cy="762000"/>
            </a:xfrm>
            <a:prstGeom prst="wedgeEllipseCallout">
              <a:avLst>
                <a:gd name="adj1" fmla="val -88222"/>
                <a:gd name="adj2" fmla="val 62421"/>
              </a:avLst>
            </a:prstGeom>
            <a:solidFill>
              <a:srgbClr val="92D05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Have fun!</a:t>
              </a:r>
              <a:r>
                <a:rPr lang="en-US" altLang="en-US" sz="2800">
                  <a:solidFill>
                    <a:schemeClr val="bg2"/>
                  </a:solidFill>
                  <a:latin typeface="Arial" panose="020B0604020202020204" pitchFamily="34" charset="0"/>
                </a:rPr>
                <a:t>.</a:t>
              </a:r>
            </a:p>
          </p:txBody>
        </p:sp>
        <p:pic>
          <p:nvPicPr>
            <p:cNvPr id="89096" name="Picture 6" descr="http://cdn.babyworld.co.uk/wp-content/uploads/2012/10/little-tikes-First-Slide-Pi.jpg?bdfdce">
              <a:extLst>
                <a:ext uri="{FF2B5EF4-FFF2-40B4-BE49-F238E27FC236}">
                  <a16:creationId xmlns:a16="http://schemas.microsoft.com/office/drawing/2014/main" id="{7D879BB8-D042-4C0E-A520-3EEFB26F4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82" t="13612" r="13651" b="8775"/>
            <a:stretch>
              <a:fillRect/>
            </a:stretch>
          </p:blipFill>
          <p:spPr bwMode="auto">
            <a:xfrm>
              <a:off x="381000" y="2438399"/>
              <a:ext cx="3233433"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7" name="Picture 8" descr="https://s-media-cache-ak0.pinimg.com/236x/05/d4/4e/05d44e6009c6c4bcf99f3d93f96b754b.jpg">
              <a:extLst>
                <a:ext uri="{FF2B5EF4-FFF2-40B4-BE49-F238E27FC236}">
                  <a16:creationId xmlns:a16="http://schemas.microsoft.com/office/drawing/2014/main" id="{284184B4-A191-40F7-9A16-006CD10FEF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438400"/>
              <a:ext cx="201168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8" name="Picture 10" descr="http://i.dailymail.co.uk/i/pix/2013/04/13/article-2308732-19470A34000005DC-18_634x607.jpg">
              <a:extLst>
                <a:ext uri="{FF2B5EF4-FFF2-40B4-BE49-F238E27FC236}">
                  <a16:creationId xmlns:a16="http://schemas.microsoft.com/office/drawing/2014/main" id="{C997EC35-01ED-4348-A01E-9C69D80C36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1038" y="2438401"/>
              <a:ext cx="2101162"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Content Placeholder 2">
            <a:extLst>
              <a:ext uri="{FF2B5EF4-FFF2-40B4-BE49-F238E27FC236}">
                <a16:creationId xmlns:a16="http://schemas.microsoft.com/office/drawing/2014/main" id="{DF13E0B7-29E2-43AE-B9CA-6DD0579AD2B8}"/>
              </a:ext>
            </a:extLst>
          </p:cNvPr>
          <p:cNvSpPr txBox="1">
            <a:spLocks/>
          </p:cNvSpPr>
          <p:nvPr/>
        </p:nvSpPr>
        <p:spPr>
          <a:xfrm>
            <a:off x="152400" y="1143000"/>
            <a:ext cx="8610600" cy="11430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Bef>
                <a:spcPts val="1200"/>
              </a:spcBef>
              <a:defRPr/>
            </a:pPr>
            <a:r>
              <a:rPr lang="en-US" sz="3600" dirty="0">
                <a:latin typeface="Verdana" pitchFamily="34" charset="0"/>
                <a:ea typeface="Verdana" pitchFamily="34" charset="0"/>
                <a:cs typeface="Verdana" pitchFamily="34" charset="0"/>
              </a:rPr>
              <a:t>Body language, expression and words all say: “It’s safe. Go play!”</a:t>
            </a:r>
          </a:p>
          <a:p>
            <a:pPr eaLnBrk="1" hangingPunct="1">
              <a:lnSpc>
                <a:spcPct val="90000"/>
              </a:lnSpc>
              <a:spcBef>
                <a:spcPts val="1600"/>
              </a:spcBef>
              <a:buFontTx/>
              <a:buChar char="•"/>
              <a:defRPr/>
            </a:pPr>
            <a:endParaRPr lang="en-US" sz="2600" kern="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ontent Placeholder 2">
            <a:extLst>
              <a:ext uri="{FF2B5EF4-FFF2-40B4-BE49-F238E27FC236}">
                <a16:creationId xmlns:a16="http://schemas.microsoft.com/office/drawing/2014/main" id="{AD5D87CB-3E8C-4779-BCCF-78026167AE7D}"/>
              </a:ext>
            </a:extLst>
          </p:cNvPr>
          <p:cNvSpPr txBox="1">
            <a:spLocks/>
          </p:cNvSpPr>
          <p:nvPr/>
        </p:nvSpPr>
        <p:spPr bwMode="auto">
          <a:xfrm>
            <a:off x="152400" y="1143000"/>
            <a:ext cx="8839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200"/>
              </a:spcBef>
              <a:buClrTx/>
              <a:buSzTx/>
              <a:buFont typeface="Arial" panose="020B0604020202020204" pitchFamily="34" charset="0"/>
              <a:buChar char="•"/>
            </a:pPr>
            <a:r>
              <a:rPr lang="en-US" altLang="en-US" sz="3400"/>
              <a:t>Look positive but thoughtful</a:t>
            </a:r>
          </a:p>
          <a:p>
            <a:pPr eaLnBrk="1" hangingPunct="1">
              <a:spcBef>
                <a:spcPts val="1200"/>
              </a:spcBef>
              <a:buClrTx/>
              <a:buSzTx/>
              <a:buFont typeface="Arial" panose="020B0604020202020204" pitchFamily="34" charset="0"/>
              <a:buChar char="•"/>
            </a:pPr>
            <a:r>
              <a:rPr lang="en-US" altLang="en-US" sz="3400"/>
              <a:t>Lean forward to show you’re paying attention</a:t>
            </a:r>
          </a:p>
          <a:p>
            <a:pPr eaLnBrk="1" hangingPunct="1">
              <a:spcBef>
                <a:spcPts val="1200"/>
              </a:spcBef>
              <a:buClrTx/>
              <a:buSzTx/>
              <a:buFont typeface="Arial" panose="020B0604020202020204" pitchFamily="34" charset="0"/>
              <a:buChar char="•"/>
            </a:pPr>
            <a:r>
              <a:rPr lang="en-US" altLang="en-US" sz="3400"/>
              <a:t>Calmly suggest what to do to be safe</a:t>
            </a:r>
          </a:p>
        </p:txBody>
      </p:sp>
      <p:sp>
        <p:nvSpPr>
          <p:cNvPr id="90115" name="Title 1">
            <a:extLst>
              <a:ext uri="{FF2B5EF4-FFF2-40B4-BE49-F238E27FC236}">
                <a16:creationId xmlns:a16="http://schemas.microsoft.com/office/drawing/2014/main" id="{B4787CAD-D3BC-477A-85B2-0B3DDEC96F76}"/>
              </a:ext>
            </a:extLst>
          </p:cNvPr>
          <p:cNvSpPr txBox="1">
            <a:spLocks/>
          </p:cNvSpPr>
          <p:nvPr/>
        </p:nvSpPr>
        <p:spPr bwMode="auto">
          <a:xfrm>
            <a:off x="152400" y="152400"/>
            <a:ext cx="64722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Low Risk: Yellow Light</a:t>
            </a:r>
          </a:p>
        </p:txBody>
      </p:sp>
      <p:pic>
        <p:nvPicPr>
          <p:cNvPr id="90116" name="Picture 1">
            <a:extLst>
              <a:ext uri="{FF2B5EF4-FFF2-40B4-BE49-F238E27FC236}">
                <a16:creationId xmlns:a16="http://schemas.microsoft.com/office/drawing/2014/main" id="{D625CB3F-F5B1-4D33-AEA5-9E7720AD07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03788" y="3032125"/>
            <a:ext cx="2084387"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1">
            <a:extLst>
              <a:ext uri="{FF2B5EF4-FFF2-40B4-BE49-F238E27FC236}">
                <a16:creationId xmlns:a16="http://schemas.microsoft.com/office/drawing/2014/main" id="{BDD26215-45BF-48FE-A7FB-EF0F4C7FB08E}"/>
              </a:ext>
            </a:extLst>
          </p:cNvPr>
          <p:cNvPicPr>
            <a:picLocks noChangeAspect="1"/>
          </p:cNvPicPr>
          <p:nvPr/>
        </p:nvPicPr>
        <p:blipFill>
          <a:blip r:embed="rId3">
            <a:extLst>
              <a:ext uri="{28A0092B-C50C-407E-A947-70E740481C1C}">
                <a14:useLocalDpi xmlns:a14="http://schemas.microsoft.com/office/drawing/2010/main" val="0"/>
              </a:ext>
            </a:extLst>
          </a:blip>
          <a:srcRect l="30000" t="12994" r="35834" b="27795"/>
          <a:stretch>
            <a:fillRect/>
          </a:stretch>
        </p:blipFill>
        <p:spPr bwMode="auto">
          <a:xfrm>
            <a:off x="201613" y="3190875"/>
            <a:ext cx="31242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Oval Callout 10">
            <a:extLst>
              <a:ext uri="{FF2B5EF4-FFF2-40B4-BE49-F238E27FC236}">
                <a16:creationId xmlns:a16="http://schemas.microsoft.com/office/drawing/2014/main" id="{7B62E647-D604-4C3F-9158-35683713083E}"/>
              </a:ext>
            </a:extLst>
          </p:cNvPr>
          <p:cNvSpPr>
            <a:spLocks noChangeArrowheads="1"/>
          </p:cNvSpPr>
          <p:nvPr/>
        </p:nvSpPr>
        <p:spPr bwMode="auto">
          <a:xfrm>
            <a:off x="2743200" y="4722813"/>
            <a:ext cx="2065338" cy="1219200"/>
          </a:xfrm>
          <a:prstGeom prst="wedgeEllipseCallout">
            <a:avLst>
              <a:gd name="adj1" fmla="val 625"/>
              <a:gd name="adj2" fmla="val 100935"/>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Slow down…</a:t>
            </a:r>
            <a:endParaRPr lang="en-US" altLang="en-US" sz="2800">
              <a:solidFill>
                <a:schemeClr val="bg2"/>
              </a:solidFill>
              <a:latin typeface="Arial" panose="020B0604020202020204" pitchFamily="34" charset="0"/>
            </a:endParaRPr>
          </a:p>
        </p:txBody>
      </p:sp>
      <p:sp>
        <p:nvSpPr>
          <p:cNvPr id="90119" name="Oval Callout 7">
            <a:extLst>
              <a:ext uri="{FF2B5EF4-FFF2-40B4-BE49-F238E27FC236}">
                <a16:creationId xmlns:a16="http://schemas.microsoft.com/office/drawing/2014/main" id="{3305CA6A-F146-4332-89CD-1E30E0BC95D0}"/>
              </a:ext>
            </a:extLst>
          </p:cNvPr>
          <p:cNvSpPr>
            <a:spLocks noChangeArrowheads="1"/>
          </p:cNvSpPr>
          <p:nvPr/>
        </p:nvSpPr>
        <p:spPr bwMode="auto">
          <a:xfrm>
            <a:off x="6862763" y="3036888"/>
            <a:ext cx="2133600" cy="1295400"/>
          </a:xfrm>
          <a:prstGeom prst="wedgeEllipseCallout">
            <a:avLst>
              <a:gd name="adj1" fmla="val 32037"/>
              <a:gd name="adj2" fmla="val 78676"/>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Gentle touch</a:t>
            </a:r>
            <a:r>
              <a:rPr lang="en-US" altLang="en-US" sz="2800">
                <a:solidFill>
                  <a:schemeClr val="bg2"/>
                </a:solidFill>
                <a:latin typeface="Arial" panose="020B0604020202020204" pitchFamily="34" charset="0"/>
              </a:rPr>
              <a:t>…</a:t>
            </a:r>
          </a:p>
        </p:txBody>
      </p:sp>
      <p:sp>
        <p:nvSpPr>
          <p:cNvPr id="8" name="Oval 7">
            <a:extLst>
              <a:ext uri="{FF2B5EF4-FFF2-40B4-BE49-F238E27FC236}">
                <a16:creationId xmlns:a16="http://schemas.microsoft.com/office/drawing/2014/main" id="{17BC899F-8778-43EA-B86B-BC977737DE98}"/>
              </a:ext>
            </a:extLst>
          </p:cNvPr>
          <p:cNvSpPr/>
          <p:nvPr/>
        </p:nvSpPr>
        <p:spPr>
          <a:xfrm rot="5400000" flipH="1">
            <a:off x="67627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C472F8BA-B8AB-4608-A118-843FD97B3A15}"/>
              </a:ext>
            </a:extLst>
          </p:cNvPr>
          <p:cNvSpPr/>
          <p:nvPr/>
        </p:nvSpPr>
        <p:spPr>
          <a:xfrm rot="5400000" flipH="1">
            <a:off x="7296150" y="285750"/>
            <a:ext cx="4953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49379AD6-2C15-4A96-BE7E-389783F2DA6D}"/>
              </a:ext>
            </a:extLst>
          </p:cNvPr>
          <p:cNvSpPr/>
          <p:nvPr/>
        </p:nvSpPr>
        <p:spPr>
          <a:xfrm rot="5400000" flipH="1">
            <a:off x="78295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Oval 10">
            <a:extLst>
              <a:ext uri="{FF2B5EF4-FFF2-40B4-BE49-F238E27FC236}">
                <a16:creationId xmlns:a16="http://schemas.microsoft.com/office/drawing/2014/main" id="{77B76819-D863-4D8B-AF9E-AC2381D134AE}"/>
              </a:ext>
            </a:extLst>
          </p:cNvPr>
          <p:cNvSpPr/>
          <p:nvPr/>
        </p:nvSpPr>
        <p:spPr>
          <a:xfrm rot="5400000" flipH="1">
            <a:off x="83629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0124" name="Oval Callout 5">
            <a:extLst>
              <a:ext uri="{FF2B5EF4-FFF2-40B4-BE49-F238E27FC236}">
                <a16:creationId xmlns:a16="http://schemas.microsoft.com/office/drawing/2014/main" id="{4A7AD6B1-D452-4474-A827-830292BC68D7}"/>
              </a:ext>
            </a:extLst>
          </p:cNvPr>
          <p:cNvSpPr>
            <a:spLocks noChangeArrowheads="1"/>
          </p:cNvSpPr>
          <p:nvPr/>
        </p:nvSpPr>
        <p:spPr bwMode="auto">
          <a:xfrm>
            <a:off x="1792288" y="3124200"/>
            <a:ext cx="2779712" cy="1447800"/>
          </a:xfrm>
          <a:prstGeom prst="wedgeEllipseCallout">
            <a:avLst>
              <a:gd name="adj1" fmla="val 58838"/>
              <a:gd name="adj2" fmla="val 41023"/>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Careful of the edge…</a:t>
            </a:r>
          </a:p>
        </p:txBody>
      </p:sp>
      <p:sp>
        <p:nvSpPr>
          <p:cNvPr id="90125" name="Oval Callout 7">
            <a:extLst>
              <a:ext uri="{FF2B5EF4-FFF2-40B4-BE49-F238E27FC236}">
                <a16:creationId xmlns:a16="http://schemas.microsoft.com/office/drawing/2014/main" id="{A6FBD079-6C9F-4CA5-84EC-32D31FEB10B8}"/>
              </a:ext>
            </a:extLst>
          </p:cNvPr>
          <p:cNvSpPr>
            <a:spLocks noChangeArrowheads="1"/>
          </p:cNvSpPr>
          <p:nvPr/>
        </p:nvSpPr>
        <p:spPr bwMode="auto">
          <a:xfrm>
            <a:off x="5410200" y="4727575"/>
            <a:ext cx="3429000" cy="1295400"/>
          </a:xfrm>
          <a:prstGeom prst="wedgeEllipseCallout">
            <a:avLst>
              <a:gd name="adj1" fmla="val -88222"/>
              <a:gd name="adj2" fmla="val 62421"/>
            </a:avLst>
          </a:prstGeom>
          <a:solidFill>
            <a:srgbClr val="FFFF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a:latin typeface="Arial" panose="020B0604020202020204" pitchFamily="34" charset="0"/>
              </a:rPr>
              <a:t>Be careful not to spill</a:t>
            </a:r>
            <a:r>
              <a:rPr lang="en-US" altLang="en-US" sz="2800">
                <a:solidFill>
                  <a:schemeClr val="bg2"/>
                </a:solidFill>
                <a:latin typeface="Arial" panose="020B0604020202020204" pitchFamily="34" charset="0"/>
              </a:rPr>
              <a:t>…</a:t>
            </a:r>
          </a:p>
        </p:txBody>
      </p:sp>
    </p:spTree>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Content Placeholder 2">
            <a:extLst>
              <a:ext uri="{FF2B5EF4-FFF2-40B4-BE49-F238E27FC236}">
                <a16:creationId xmlns:a16="http://schemas.microsoft.com/office/drawing/2014/main" id="{CC0B900B-B0B9-4F0A-A3C7-74279D9A03C6}"/>
              </a:ext>
            </a:extLst>
          </p:cNvPr>
          <p:cNvSpPr txBox="1">
            <a:spLocks/>
          </p:cNvSpPr>
          <p:nvPr/>
        </p:nvSpPr>
        <p:spPr bwMode="auto">
          <a:xfrm>
            <a:off x="152400" y="1143000"/>
            <a:ext cx="8610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200"/>
              </a:spcBef>
              <a:buClrTx/>
              <a:buSzTx/>
              <a:buFont typeface="Arial" panose="020B0604020202020204" pitchFamily="34" charset="0"/>
              <a:buChar char="•"/>
            </a:pPr>
            <a:r>
              <a:rPr lang="en-US" altLang="en-US" sz="2800" dirty="0"/>
              <a:t>Look concerned (not scared) and attentive. </a:t>
            </a:r>
          </a:p>
          <a:p>
            <a:pPr eaLnBrk="1" hangingPunct="1">
              <a:spcBef>
                <a:spcPts val="1200"/>
              </a:spcBef>
              <a:buClrTx/>
              <a:buSzTx/>
              <a:buFont typeface="Arial" panose="020B0604020202020204" pitchFamily="34" charset="0"/>
              <a:buChar char="•"/>
            </a:pPr>
            <a:r>
              <a:rPr lang="en-US" altLang="en-US" sz="2800" dirty="0"/>
              <a:t>Stand up and move closer. </a:t>
            </a:r>
          </a:p>
          <a:p>
            <a:pPr eaLnBrk="1" hangingPunct="1">
              <a:spcBef>
                <a:spcPts val="1200"/>
              </a:spcBef>
              <a:buClrTx/>
              <a:buSzTx/>
              <a:buFont typeface="Arial" panose="020B0604020202020204" pitchFamily="34" charset="0"/>
              <a:buChar char="•"/>
            </a:pPr>
            <a:r>
              <a:rPr lang="en-US" altLang="en-US" sz="2800" dirty="0"/>
              <a:t>Use a strong voice to say what the risk is and what they need to do. </a:t>
            </a:r>
            <a:endParaRPr lang="en-US" altLang="en-US" sz="2800" dirty="0">
              <a:latin typeface="Verdana" panose="020B0604030504040204" pitchFamily="34" charset="0"/>
              <a:ea typeface="Verdana" panose="020B0604030504040204" pitchFamily="34" charset="0"/>
              <a:cs typeface="Verdana" panose="020B0604030504040204" pitchFamily="34" charset="0"/>
            </a:endParaRPr>
          </a:p>
        </p:txBody>
      </p:sp>
      <p:sp>
        <p:nvSpPr>
          <p:cNvPr id="91139" name="Oval Callout 8">
            <a:extLst>
              <a:ext uri="{FF2B5EF4-FFF2-40B4-BE49-F238E27FC236}">
                <a16:creationId xmlns:a16="http://schemas.microsoft.com/office/drawing/2014/main" id="{381F1268-4827-4E11-826F-7E8CE3CD6CC6}"/>
              </a:ext>
            </a:extLst>
          </p:cNvPr>
          <p:cNvSpPr>
            <a:spLocks noChangeArrowheads="1"/>
          </p:cNvSpPr>
          <p:nvPr/>
        </p:nvSpPr>
        <p:spPr bwMode="auto">
          <a:xfrm>
            <a:off x="152400" y="3429000"/>
            <a:ext cx="2590800" cy="1389063"/>
          </a:xfrm>
          <a:prstGeom prst="wedgeEllipseCallout">
            <a:avLst>
              <a:gd name="adj1" fmla="val 72574"/>
              <a:gd name="adj2" fmla="val -30912"/>
            </a:avLst>
          </a:prstGeom>
          <a:solidFill>
            <a:srgbClr val="FFC000"/>
          </a:solidFill>
          <a:ln w="9525" algn="ctr">
            <a:solidFill>
              <a:schemeClr val="tx1"/>
            </a:solidFill>
            <a:round/>
            <a:headEnd/>
            <a:tailEnd/>
          </a:ln>
        </p:spPr>
        <p:txBody>
          <a:bodyPr anchor="ct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2400">
                <a:latin typeface="Arial" panose="020B0604020202020204" pitchFamily="34" charset="0"/>
              </a:rPr>
              <a:t>The oven is hot. Move over there.</a:t>
            </a:r>
          </a:p>
        </p:txBody>
      </p:sp>
      <p:sp>
        <p:nvSpPr>
          <p:cNvPr id="91140" name="Oval Callout 14">
            <a:extLst>
              <a:ext uri="{FF2B5EF4-FFF2-40B4-BE49-F238E27FC236}">
                <a16:creationId xmlns:a16="http://schemas.microsoft.com/office/drawing/2014/main" id="{C2D48047-0406-45BA-B3F1-EBE44C685257}"/>
              </a:ext>
            </a:extLst>
          </p:cNvPr>
          <p:cNvSpPr>
            <a:spLocks noChangeArrowheads="1"/>
          </p:cNvSpPr>
          <p:nvPr/>
        </p:nvSpPr>
        <p:spPr bwMode="auto">
          <a:xfrm>
            <a:off x="2039938" y="4648200"/>
            <a:ext cx="2913062" cy="1600200"/>
          </a:xfrm>
          <a:prstGeom prst="wedgeEllipseCallout">
            <a:avLst>
              <a:gd name="adj1" fmla="val 117634"/>
              <a:gd name="adj2" fmla="val 11546"/>
            </a:avLst>
          </a:prstGeom>
          <a:solidFill>
            <a:srgbClr val="FFC000"/>
          </a:solidFill>
          <a:ln w="9525" algn="ctr">
            <a:solidFill>
              <a:schemeClr val="tx1"/>
            </a:solidFill>
            <a:round/>
            <a:headEnd/>
            <a:tailEnd/>
          </a:ln>
        </p:spPr>
        <p:txBody>
          <a:bodyPr anchor="ct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2400">
                <a:latin typeface="Arial" panose="020B0604020202020204" pitchFamily="34" charset="0"/>
              </a:rPr>
              <a:t>That would be a big fall. Go that way instead.</a:t>
            </a:r>
          </a:p>
        </p:txBody>
      </p:sp>
      <p:sp>
        <p:nvSpPr>
          <p:cNvPr id="91141" name="Title 1">
            <a:extLst>
              <a:ext uri="{FF2B5EF4-FFF2-40B4-BE49-F238E27FC236}">
                <a16:creationId xmlns:a16="http://schemas.microsoft.com/office/drawing/2014/main" id="{A0F2B937-91D1-4294-9A4B-46B787A27E96}"/>
              </a:ext>
            </a:extLst>
          </p:cNvPr>
          <p:cNvSpPr txBox="1">
            <a:spLocks/>
          </p:cNvSpPr>
          <p:nvPr/>
        </p:nvSpPr>
        <p:spPr bwMode="auto">
          <a:xfrm>
            <a:off x="152400" y="152400"/>
            <a:ext cx="6705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Moderate Risk: Orange</a:t>
            </a:r>
          </a:p>
        </p:txBody>
      </p:sp>
      <p:sp>
        <p:nvSpPr>
          <p:cNvPr id="7" name="Oval 6">
            <a:extLst>
              <a:ext uri="{FF2B5EF4-FFF2-40B4-BE49-F238E27FC236}">
                <a16:creationId xmlns:a16="http://schemas.microsoft.com/office/drawing/2014/main" id="{4CB611D7-4CAF-4E92-9129-24812AAE9AD4}"/>
              </a:ext>
            </a:extLst>
          </p:cNvPr>
          <p:cNvSpPr/>
          <p:nvPr/>
        </p:nvSpPr>
        <p:spPr>
          <a:xfrm rot="5400000" flipH="1">
            <a:off x="68389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Oval 7">
            <a:extLst>
              <a:ext uri="{FF2B5EF4-FFF2-40B4-BE49-F238E27FC236}">
                <a16:creationId xmlns:a16="http://schemas.microsoft.com/office/drawing/2014/main" id="{37FC4976-D523-46E3-85B5-82DE7C2D6427}"/>
              </a:ext>
            </a:extLst>
          </p:cNvPr>
          <p:cNvSpPr/>
          <p:nvPr/>
        </p:nvSpPr>
        <p:spPr>
          <a:xfrm rot="5400000" flipH="1">
            <a:off x="73723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427ED9BC-1B8A-4B0E-890F-5D5E70012D75}"/>
              </a:ext>
            </a:extLst>
          </p:cNvPr>
          <p:cNvSpPr/>
          <p:nvPr/>
        </p:nvSpPr>
        <p:spPr>
          <a:xfrm rot="5400000" flipH="1">
            <a:off x="7905750" y="285750"/>
            <a:ext cx="495300" cy="457200"/>
          </a:xfrm>
          <a:prstGeom prst="ellipse">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7278176D-92CA-4D01-AF7A-0B593B6DD573}"/>
              </a:ext>
            </a:extLst>
          </p:cNvPr>
          <p:cNvSpPr/>
          <p:nvPr/>
        </p:nvSpPr>
        <p:spPr>
          <a:xfrm rot="5400000" flipH="1">
            <a:off x="84391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91146" name="Picture 7" descr="http://www.todaysparent.com/wp-content/uploads/2012/07/ian-july2012-istock.jpg">
            <a:extLst>
              <a:ext uri="{FF2B5EF4-FFF2-40B4-BE49-F238E27FC236}">
                <a16:creationId xmlns:a16="http://schemas.microsoft.com/office/drawing/2014/main" id="{BCBDB623-0B23-46B7-90AF-DE18801FB3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3838" y="4122738"/>
            <a:ext cx="2189162"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7" name="Oval Callout 14">
            <a:extLst>
              <a:ext uri="{FF2B5EF4-FFF2-40B4-BE49-F238E27FC236}">
                <a16:creationId xmlns:a16="http://schemas.microsoft.com/office/drawing/2014/main" id="{BBCF0DAD-2A06-432F-8BB7-2D3F7F32CCAC}"/>
              </a:ext>
            </a:extLst>
          </p:cNvPr>
          <p:cNvSpPr>
            <a:spLocks noChangeArrowheads="1"/>
          </p:cNvSpPr>
          <p:nvPr/>
        </p:nvSpPr>
        <p:spPr bwMode="auto">
          <a:xfrm>
            <a:off x="4189413" y="2849563"/>
            <a:ext cx="4457700" cy="1692275"/>
          </a:xfrm>
          <a:prstGeom prst="wedgeEllipseCallout">
            <a:avLst>
              <a:gd name="adj1" fmla="val -73176"/>
              <a:gd name="adj2" fmla="val 55875"/>
            </a:avLst>
          </a:prstGeom>
          <a:solidFill>
            <a:srgbClr val="FFC000"/>
          </a:solidFill>
          <a:ln w="9525" algn="ctr">
            <a:solidFill>
              <a:schemeClr val="tx1"/>
            </a:solidFill>
            <a:round/>
            <a:headEnd/>
            <a:tailEnd/>
          </a:ln>
        </p:spPr>
        <p:txBody>
          <a:bodyPr anchor="ct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2400">
                <a:latin typeface="Arial" panose="020B0604020202020204" pitchFamily="34" charset="0"/>
              </a:rPr>
              <a:t>It’s not safe to run in the parking lot. I need you to hold my hand.</a:t>
            </a:r>
          </a:p>
        </p:txBody>
      </p:sp>
    </p:spTree>
  </p:cSld>
  <p:clrMapOvr>
    <a:masterClrMapping/>
  </p:clrMapOvr>
  <p:transition spd="slow">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Box 2">
            <a:extLst>
              <a:ext uri="{FF2B5EF4-FFF2-40B4-BE49-F238E27FC236}">
                <a16:creationId xmlns:a16="http://schemas.microsoft.com/office/drawing/2014/main" id="{A73FD947-D278-4F31-A148-3D35D1EB7977}"/>
              </a:ext>
            </a:extLst>
          </p:cNvPr>
          <p:cNvSpPr txBox="1">
            <a:spLocks noChangeArrowheads="1"/>
          </p:cNvSpPr>
          <p:nvPr/>
        </p:nvSpPr>
        <p:spPr bwMode="auto">
          <a:xfrm>
            <a:off x="228600" y="1182688"/>
            <a:ext cx="8763000" cy="247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Rules are non-negotiable, and must be followed every time.</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Loud, simple, specific commands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Explain later when they’re safe</a:t>
            </a:r>
          </a:p>
        </p:txBody>
      </p:sp>
      <p:sp>
        <p:nvSpPr>
          <p:cNvPr id="54276" name="Oval Callout 9">
            <a:extLst>
              <a:ext uri="{FF2B5EF4-FFF2-40B4-BE49-F238E27FC236}">
                <a16:creationId xmlns:a16="http://schemas.microsoft.com/office/drawing/2014/main" id="{A85B7590-1ECF-4ED5-9391-952D407422CC}"/>
              </a:ext>
            </a:extLst>
          </p:cNvPr>
          <p:cNvSpPr>
            <a:spLocks noChangeArrowheads="1"/>
          </p:cNvSpPr>
          <p:nvPr/>
        </p:nvSpPr>
        <p:spPr bwMode="auto">
          <a:xfrm>
            <a:off x="5029200" y="4651375"/>
            <a:ext cx="2514600" cy="987425"/>
          </a:xfrm>
          <a:prstGeom prst="wedgeEllipseCallout">
            <a:avLst>
              <a:gd name="adj1" fmla="val -70898"/>
              <a:gd name="adj2" fmla="val -53769"/>
            </a:avLst>
          </a:prstGeom>
          <a:solidFill>
            <a:srgbClr val="FF0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2800" b="1">
                <a:latin typeface="Arial" panose="020B0604020202020204" pitchFamily="34" charset="0"/>
              </a:rPr>
              <a:t>Danger!!</a:t>
            </a:r>
          </a:p>
        </p:txBody>
      </p:sp>
      <p:sp>
        <p:nvSpPr>
          <p:cNvPr id="92164" name="Title 1">
            <a:extLst>
              <a:ext uri="{FF2B5EF4-FFF2-40B4-BE49-F238E27FC236}">
                <a16:creationId xmlns:a16="http://schemas.microsoft.com/office/drawing/2014/main" id="{942AC707-E832-49E3-BAA7-6E5FE5569421}"/>
              </a:ext>
            </a:extLst>
          </p:cNvPr>
          <p:cNvSpPr txBox="1">
            <a:spLocks/>
          </p:cNvSpPr>
          <p:nvPr/>
        </p:nvSpPr>
        <p:spPr bwMode="auto">
          <a:xfrm>
            <a:off x="152400" y="152400"/>
            <a:ext cx="6400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Highest Risk: Red Light</a:t>
            </a:r>
          </a:p>
        </p:txBody>
      </p:sp>
      <p:sp>
        <p:nvSpPr>
          <p:cNvPr id="12" name="Oval 11">
            <a:extLst>
              <a:ext uri="{FF2B5EF4-FFF2-40B4-BE49-F238E27FC236}">
                <a16:creationId xmlns:a16="http://schemas.microsoft.com/office/drawing/2014/main" id="{0FB639DC-4242-4B05-92D7-57D129AA072F}"/>
              </a:ext>
            </a:extLst>
          </p:cNvPr>
          <p:cNvSpPr/>
          <p:nvPr/>
        </p:nvSpPr>
        <p:spPr>
          <a:xfrm rot="5400000" flipH="1">
            <a:off x="6762750" y="276225"/>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Oval 12">
            <a:extLst>
              <a:ext uri="{FF2B5EF4-FFF2-40B4-BE49-F238E27FC236}">
                <a16:creationId xmlns:a16="http://schemas.microsoft.com/office/drawing/2014/main" id="{9379D0A3-DA48-4E98-A9D5-C3FA6F2FFE1F}"/>
              </a:ext>
            </a:extLst>
          </p:cNvPr>
          <p:cNvSpPr/>
          <p:nvPr/>
        </p:nvSpPr>
        <p:spPr>
          <a:xfrm rot="5400000" flipH="1">
            <a:off x="72961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Oval 13">
            <a:extLst>
              <a:ext uri="{FF2B5EF4-FFF2-40B4-BE49-F238E27FC236}">
                <a16:creationId xmlns:a16="http://schemas.microsoft.com/office/drawing/2014/main" id="{FE5BB4E0-282C-42F5-A6DC-47FFDA4A1C8F}"/>
              </a:ext>
            </a:extLst>
          </p:cNvPr>
          <p:cNvSpPr/>
          <p:nvPr/>
        </p:nvSpPr>
        <p:spPr>
          <a:xfrm rot="5400000" flipH="1">
            <a:off x="7829550" y="285750"/>
            <a:ext cx="4953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Oval 14">
            <a:extLst>
              <a:ext uri="{FF2B5EF4-FFF2-40B4-BE49-F238E27FC236}">
                <a16:creationId xmlns:a16="http://schemas.microsoft.com/office/drawing/2014/main" id="{3C5701C2-FE93-4030-AEF3-C671670F27AD}"/>
              </a:ext>
            </a:extLst>
          </p:cNvPr>
          <p:cNvSpPr/>
          <p:nvPr/>
        </p:nvSpPr>
        <p:spPr>
          <a:xfrm rot="5400000" flipH="1">
            <a:off x="8362950" y="285750"/>
            <a:ext cx="4953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54279" name="Picture 7" descr="https://pmchollywoodlife.files.wordpress.com/2015/03/bethenny-frankel-daughter-bryn-traffic-run-ffn-8-lead.jpg?w=600">
            <a:extLst>
              <a:ext uri="{FF2B5EF4-FFF2-40B4-BE49-F238E27FC236}">
                <a16:creationId xmlns:a16="http://schemas.microsoft.com/office/drawing/2014/main" id="{8E8708A3-3F61-4F3A-92A7-6EDF69843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480" t="4617" r="7434" b="5226"/>
          <a:stretch>
            <a:fillRect/>
          </a:stretch>
        </p:blipFill>
        <p:spPr bwMode="auto">
          <a:xfrm>
            <a:off x="533400" y="3733800"/>
            <a:ext cx="1771650" cy="25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Oval Callout 12">
            <a:extLst>
              <a:ext uri="{FF2B5EF4-FFF2-40B4-BE49-F238E27FC236}">
                <a16:creationId xmlns:a16="http://schemas.microsoft.com/office/drawing/2014/main" id="{13A768F4-D58F-499E-97BB-3B3459A1058E}"/>
              </a:ext>
            </a:extLst>
          </p:cNvPr>
          <p:cNvSpPr>
            <a:spLocks noChangeArrowheads="1"/>
          </p:cNvSpPr>
          <p:nvPr/>
        </p:nvSpPr>
        <p:spPr bwMode="auto">
          <a:xfrm>
            <a:off x="1752600" y="3654425"/>
            <a:ext cx="2514600" cy="838200"/>
          </a:xfrm>
          <a:prstGeom prst="wedgeEllipseCallout">
            <a:avLst>
              <a:gd name="adj1" fmla="val -73227"/>
              <a:gd name="adj2" fmla="val 2162"/>
            </a:avLst>
          </a:prstGeom>
          <a:solidFill>
            <a:srgbClr val="FF0000"/>
          </a:solidFill>
          <a:ln w="9525" algn="ctr">
            <a:solidFill>
              <a:schemeClr val="tx1"/>
            </a:solidFill>
            <a:round/>
            <a:headEnd/>
            <a:tailEnd/>
          </a:ln>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2800" b="1">
                <a:latin typeface="Arial" panose="020B0604020202020204" pitchFamily="34" charset="0"/>
              </a:rPr>
              <a:t>STOP!!</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27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42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animBg="1"/>
      <p:bldP spid="5427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a:extLst>
              <a:ext uri="{FF2B5EF4-FFF2-40B4-BE49-F238E27FC236}">
                <a16:creationId xmlns:a16="http://schemas.microsoft.com/office/drawing/2014/main" id="{C347B18D-27E5-402D-9FDA-B4E70520D8C7}"/>
              </a:ext>
            </a:extLst>
          </p:cNvPr>
          <p:cNvSpPr>
            <a:spLocks noChangeArrowheads="1"/>
          </p:cNvSpPr>
          <p:nvPr/>
        </p:nvSpPr>
        <p:spPr bwMode="auto">
          <a:xfrm>
            <a:off x="192088" y="327025"/>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Tx/>
              <a:buNone/>
            </a:pPr>
            <a:r>
              <a:rPr lang="en-US" altLang="en-US" sz="2800">
                <a:latin typeface="Verdana" panose="020B0604030504040204" pitchFamily="34" charset="0"/>
              </a:rPr>
              <a:t>Finding a Balance Between Safety &amp; Exploration </a:t>
            </a:r>
          </a:p>
        </p:txBody>
      </p:sp>
      <p:pic>
        <p:nvPicPr>
          <p:cNvPr id="17413" name="Picture 5" descr="http://dentonestateplanninglawyer.com/wp-content/uploads/2013/09/648131-bubbleboy.jpg">
            <a:extLst>
              <a:ext uri="{FF2B5EF4-FFF2-40B4-BE49-F238E27FC236}">
                <a16:creationId xmlns:a16="http://schemas.microsoft.com/office/drawing/2014/main" id="{70CD51B8-56A2-4A2E-8B5A-E630AE74B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09700"/>
            <a:ext cx="3541713"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7" descr="http://amazyble.com/wp-content/uploads/2015/04/Infant-goes-on-crazy-daredevil-adventures-thanks-to-his-photographer-dad-990x500.jpg">
            <a:extLst>
              <a:ext uri="{FF2B5EF4-FFF2-40B4-BE49-F238E27FC236}">
                <a16:creationId xmlns:a16="http://schemas.microsoft.com/office/drawing/2014/main" id="{5A791167-3934-46F1-AF4D-5C8430A31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357" r="28947"/>
          <a:stretch>
            <a:fillRect/>
          </a:stretch>
        </p:blipFill>
        <p:spPr bwMode="auto">
          <a:xfrm>
            <a:off x="228600" y="1409700"/>
            <a:ext cx="4779963"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79484-4711-4B8E-8251-65DFDCAFDCB3}"/>
              </a:ext>
            </a:extLst>
          </p:cNvPr>
          <p:cNvSpPr>
            <a:spLocks noGrp="1"/>
          </p:cNvSpPr>
          <p:nvPr>
            <p:ph type="title"/>
          </p:nvPr>
        </p:nvSpPr>
        <p:spPr/>
        <p:txBody>
          <a:bodyPr/>
          <a:lstStyle/>
          <a:p>
            <a:pPr eaLnBrk="1" hangingPunct="1">
              <a:defRPr/>
            </a:pPr>
            <a:r>
              <a:rPr lang="en-US" sz="3600" dirty="0">
                <a:solidFill>
                  <a:schemeClr val="accent1"/>
                </a:solidFill>
                <a:latin typeface="Verdana" pitchFamily="34" charset="0"/>
                <a:ea typeface="+mn-ea"/>
                <a:cs typeface="Arial" charset="0"/>
              </a:rPr>
              <a:t>Benefits of Risk in Children’s Play</a:t>
            </a:r>
          </a:p>
        </p:txBody>
      </p:sp>
    </p:spTree>
  </p:cSld>
  <p:clrMapOvr>
    <a:masterClrMapping/>
  </p:clrMapOvr>
  <p:transition spd="slow">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94D4-ACBB-4498-8925-679C1347A873}"/>
              </a:ext>
            </a:extLst>
          </p:cNvPr>
          <p:cNvSpPr>
            <a:spLocks noGrp="1"/>
          </p:cNvSpPr>
          <p:nvPr>
            <p:ph type="title"/>
          </p:nvPr>
        </p:nvSpPr>
        <p:spPr/>
        <p:txBody>
          <a:bodyPr/>
          <a:lstStyle/>
          <a:p>
            <a:pPr eaLnBrk="1" hangingPunct="1">
              <a:defRPr/>
            </a:pPr>
            <a:r>
              <a:rPr lang="en-US" sz="3600" dirty="0">
                <a:solidFill>
                  <a:schemeClr val="accent1"/>
                </a:solidFill>
                <a:latin typeface="Verdana" pitchFamily="34" charset="0"/>
                <a:ea typeface="+mn-ea"/>
                <a:cs typeface="Arial" charset="0"/>
              </a:rPr>
              <a:t>Benefits of Risk in Children’s Play</a:t>
            </a:r>
          </a:p>
        </p:txBody>
      </p:sp>
      <p:pic>
        <p:nvPicPr>
          <p:cNvPr id="3" name="benefits clip.mp4">
            <a:hlinkClick r:id="" action="ppaction://media"/>
            <a:extLst>
              <a:ext uri="{FF2B5EF4-FFF2-40B4-BE49-F238E27FC236}">
                <a16:creationId xmlns:a16="http://schemas.microsoft.com/office/drawing/2014/main" id="{855AC127-C0C3-471C-8A5D-41C487DA86FD}"/>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10FA098C-1068-4436-9798-B58767F5BD39}"/>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Risky Games</a:t>
            </a:r>
          </a:p>
        </p:txBody>
      </p:sp>
      <p:sp>
        <p:nvSpPr>
          <p:cNvPr id="100355" name="TextBox 2">
            <a:extLst>
              <a:ext uri="{FF2B5EF4-FFF2-40B4-BE49-F238E27FC236}">
                <a16:creationId xmlns:a16="http://schemas.microsoft.com/office/drawing/2014/main" id="{3ED8FC00-EFF6-46A6-A51B-8084179125F6}"/>
              </a:ext>
            </a:extLst>
          </p:cNvPr>
          <p:cNvSpPr txBox="1">
            <a:spLocks noChangeArrowheads="1"/>
          </p:cNvSpPr>
          <p:nvPr/>
        </p:nvSpPr>
        <p:spPr bwMode="auto">
          <a:xfrm>
            <a:off x="228600" y="1182688"/>
            <a:ext cx="6629400"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Great Heights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Rapid Speeds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Dangerous Tools / Elements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Rough &amp; Tumble Play</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Disappearing / Getting Lost</a:t>
            </a:r>
          </a:p>
        </p:txBody>
      </p:sp>
      <p:sp>
        <p:nvSpPr>
          <p:cNvPr id="2" name="Rectangle 1">
            <a:extLst>
              <a:ext uri="{FF2B5EF4-FFF2-40B4-BE49-F238E27FC236}">
                <a16:creationId xmlns:a16="http://schemas.microsoft.com/office/drawing/2014/main" id="{B5C64456-93F8-49B8-AF46-166B589898F4}"/>
              </a:ext>
            </a:extLst>
          </p:cNvPr>
          <p:cNvSpPr>
            <a:spLocks noChangeArrowheads="1"/>
          </p:cNvSpPr>
          <p:nvPr/>
        </p:nvSpPr>
        <p:spPr bwMode="auto">
          <a:xfrm>
            <a:off x="304800" y="4275138"/>
            <a:ext cx="82296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1600"/>
              </a:spcBef>
              <a:buFont typeface="Wingdings 3" panose="05040102010807070707" pitchFamily="82" charset="2"/>
              <a:buNone/>
            </a:pPr>
            <a:endParaRPr lang="en-US" altLang="en-US" sz="1200">
              <a:latin typeface="Verdana" panose="020B0604030504040204" pitchFamily="34" charset="0"/>
            </a:endParaRPr>
          </a:p>
          <a:p>
            <a:pPr eaLnBrk="1" hangingPunct="1">
              <a:spcBef>
                <a:spcPts val="1600"/>
              </a:spcBef>
              <a:buFont typeface="Wingdings 3" panose="05040102010807070707" pitchFamily="82" charset="2"/>
              <a:buNone/>
            </a:pPr>
            <a:r>
              <a:rPr lang="en-US" altLang="en-US" sz="3200">
                <a:latin typeface="Verdana" panose="020B0604030504040204" pitchFamily="34" charset="0"/>
              </a:rPr>
              <a:t>How do you indulge these desires while still keeping your child safe?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093B8705-C961-4071-94F3-89FFE5B3D787}"/>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Risks</a:t>
            </a:r>
          </a:p>
        </p:txBody>
      </p:sp>
      <p:sp>
        <p:nvSpPr>
          <p:cNvPr id="101379" name="TextBox 2">
            <a:extLst>
              <a:ext uri="{FF2B5EF4-FFF2-40B4-BE49-F238E27FC236}">
                <a16:creationId xmlns:a16="http://schemas.microsoft.com/office/drawing/2014/main" id="{8B29D2FE-C86C-46D6-99A7-A920908E85E3}"/>
              </a:ext>
            </a:extLst>
          </p:cNvPr>
          <p:cNvSpPr txBox="1">
            <a:spLocks noChangeArrowheads="1"/>
          </p:cNvSpPr>
          <p:nvPr/>
        </p:nvSpPr>
        <p:spPr bwMode="auto">
          <a:xfrm>
            <a:off x="228600" y="1182688"/>
            <a:ext cx="662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3" panose="05040102010807070707" pitchFamily="82" charset="2"/>
              <a:buNone/>
            </a:pPr>
            <a:r>
              <a:rPr lang="en-US" altLang="en-US" sz="3200">
                <a:latin typeface="Verdana" panose="020B0604030504040204" pitchFamily="34" charset="0"/>
              </a:rPr>
              <a:t>Great Heights</a:t>
            </a:r>
          </a:p>
        </p:txBody>
      </p:sp>
      <p:pic>
        <p:nvPicPr>
          <p:cNvPr id="101380" name="Picture 6" descr="https://c2.staticflickr.com/4/3110/2729364418_e171938eb7_z.jpg?zz=1">
            <a:extLst>
              <a:ext uri="{FF2B5EF4-FFF2-40B4-BE49-F238E27FC236}">
                <a16:creationId xmlns:a16="http://schemas.microsoft.com/office/drawing/2014/main" id="{420FEBD9-48D0-4913-A173-D2D2C8882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448" t="4739" r="20517" b="23389"/>
          <a:stretch>
            <a:fillRect/>
          </a:stretch>
        </p:blipFill>
        <p:spPr bwMode="auto">
          <a:xfrm>
            <a:off x="5867400" y="228600"/>
            <a:ext cx="3048000" cy="599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a:extLst>
              <a:ext uri="{FF2B5EF4-FFF2-40B4-BE49-F238E27FC236}">
                <a16:creationId xmlns:a16="http://schemas.microsoft.com/office/drawing/2014/main" id="{68CDD425-94AF-47DD-B43A-6F792A050C4D}"/>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Risks</a:t>
            </a:r>
          </a:p>
        </p:txBody>
      </p:sp>
      <p:sp>
        <p:nvSpPr>
          <p:cNvPr id="102403" name="TextBox 2">
            <a:extLst>
              <a:ext uri="{FF2B5EF4-FFF2-40B4-BE49-F238E27FC236}">
                <a16:creationId xmlns:a16="http://schemas.microsoft.com/office/drawing/2014/main" id="{EE0A2801-6B91-49D0-BF09-C543B268302C}"/>
              </a:ext>
            </a:extLst>
          </p:cNvPr>
          <p:cNvSpPr txBox="1">
            <a:spLocks noChangeArrowheads="1"/>
          </p:cNvSpPr>
          <p:nvPr/>
        </p:nvSpPr>
        <p:spPr bwMode="auto">
          <a:xfrm>
            <a:off x="1189038" y="1143000"/>
            <a:ext cx="662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ts val="1600"/>
              </a:spcBef>
              <a:buClrTx/>
              <a:buSzTx/>
              <a:buFont typeface="Wingdings 3" panose="05040102010807070707" pitchFamily="82" charset="2"/>
              <a:buNone/>
            </a:pPr>
            <a:r>
              <a:rPr lang="en-US" altLang="en-US" sz="3200">
                <a:latin typeface="Verdana" panose="020B0604030504040204" pitchFamily="34" charset="0"/>
              </a:rPr>
              <a:t>Rapid Speeds</a:t>
            </a:r>
          </a:p>
        </p:txBody>
      </p:sp>
      <p:pic>
        <p:nvPicPr>
          <p:cNvPr id="2" name="speed.wmv">
            <a:hlinkClick r:id="" action="ppaction://media"/>
            <a:extLst>
              <a:ext uri="{FF2B5EF4-FFF2-40B4-BE49-F238E27FC236}">
                <a16:creationId xmlns:a16="http://schemas.microsoft.com/office/drawing/2014/main" id="{C54D9830-F57B-4D19-BD80-7818E42977B5}"/>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914400" y="1905000"/>
            <a:ext cx="718026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30189CEE-5CC7-41D6-9E29-6DC4494AFA66}"/>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Risks</a:t>
            </a:r>
          </a:p>
        </p:txBody>
      </p:sp>
      <p:sp>
        <p:nvSpPr>
          <p:cNvPr id="103427" name="TextBox 2">
            <a:extLst>
              <a:ext uri="{FF2B5EF4-FFF2-40B4-BE49-F238E27FC236}">
                <a16:creationId xmlns:a16="http://schemas.microsoft.com/office/drawing/2014/main" id="{7262F710-0F81-4F35-BE69-35F6947B1B01}"/>
              </a:ext>
            </a:extLst>
          </p:cNvPr>
          <p:cNvSpPr txBox="1">
            <a:spLocks noChangeArrowheads="1"/>
          </p:cNvSpPr>
          <p:nvPr/>
        </p:nvSpPr>
        <p:spPr bwMode="auto">
          <a:xfrm>
            <a:off x="228600" y="1182688"/>
            <a:ext cx="662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3" panose="05040102010807070707" pitchFamily="82" charset="2"/>
              <a:buNone/>
            </a:pPr>
            <a:r>
              <a:rPr lang="en-US" altLang="en-US" sz="3200">
                <a:latin typeface="Verdana" panose="020B0604030504040204" pitchFamily="34" charset="0"/>
              </a:rPr>
              <a:t>Dangerous Tools / Elements</a:t>
            </a:r>
          </a:p>
        </p:txBody>
      </p:sp>
      <p:pic>
        <p:nvPicPr>
          <p:cNvPr id="103428" name="Picture 2" descr="http://4.bp.blogspot.com/_DwtrlgiGbDc/TB6Fc5mwMDI/AAAAAAAAAPo/nM76eVnk5FQ/s1600/Roasting+marshmallows.JPG">
            <a:extLst>
              <a:ext uri="{FF2B5EF4-FFF2-40B4-BE49-F238E27FC236}">
                <a16:creationId xmlns:a16="http://schemas.microsoft.com/office/drawing/2014/main" id="{5220FF12-6A48-41A6-9F1C-2CB5896E8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155" r="4565"/>
          <a:stretch>
            <a:fillRect/>
          </a:stretch>
        </p:blipFill>
        <p:spPr bwMode="auto">
          <a:xfrm>
            <a:off x="1219200" y="1905000"/>
            <a:ext cx="4621213"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5CB1A209-5AB8-410D-A1E3-B5A1FBD20D96}"/>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Risky Games</a:t>
            </a:r>
          </a:p>
        </p:txBody>
      </p:sp>
      <p:sp>
        <p:nvSpPr>
          <p:cNvPr id="104451" name="TextBox 2">
            <a:extLst>
              <a:ext uri="{FF2B5EF4-FFF2-40B4-BE49-F238E27FC236}">
                <a16:creationId xmlns:a16="http://schemas.microsoft.com/office/drawing/2014/main" id="{319AB9C8-DB7C-4027-9D4F-D4B649F47297}"/>
              </a:ext>
            </a:extLst>
          </p:cNvPr>
          <p:cNvSpPr txBox="1">
            <a:spLocks noChangeArrowheads="1"/>
          </p:cNvSpPr>
          <p:nvPr/>
        </p:nvSpPr>
        <p:spPr bwMode="auto">
          <a:xfrm>
            <a:off x="2057400" y="1143000"/>
            <a:ext cx="662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3" panose="05040102010807070707" pitchFamily="82" charset="2"/>
              <a:buNone/>
            </a:pPr>
            <a:r>
              <a:rPr lang="en-US" altLang="en-US" sz="3200">
                <a:latin typeface="Verdana" panose="020B0604030504040204" pitchFamily="34" charset="0"/>
              </a:rPr>
              <a:t>Rough &amp; Tumble Play</a:t>
            </a:r>
          </a:p>
        </p:txBody>
      </p:sp>
      <p:pic>
        <p:nvPicPr>
          <p:cNvPr id="6" name="Picture 2" descr="Rough And Tumble Play">
            <a:extLst>
              <a:ext uri="{FF2B5EF4-FFF2-40B4-BE49-F238E27FC236}">
                <a16:creationId xmlns:a16="http://schemas.microsoft.com/office/drawing/2014/main" id="{6B9D4B8A-28F7-43CC-8FB0-0087831B2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878" t="14394" r="2454"/>
          <a:stretch>
            <a:fillRect/>
          </a:stretch>
        </p:blipFill>
        <p:spPr bwMode="auto">
          <a:xfrm>
            <a:off x="1447800" y="1905000"/>
            <a:ext cx="642937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7353A21A-1A90-4ED6-A670-1293822C43CD}"/>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Risky Games</a:t>
            </a:r>
          </a:p>
        </p:txBody>
      </p:sp>
      <p:sp>
        <p:nvSpPr>
          <p:cNvPr id="105475" name="TextBox 2">
            <a:extLst>
              <a:ext uri="{FF2B5EF4-FFF2-40B4-BE49-F238E27FC236}">
                <a16:creationId xmlns:a16="http://schemas.microsoft.com/office/drawing/2014/main" id="{B1A1EAD2-EEF5-4975-BD40-4E8F696554BA}"/>
              </a:ext>
            </a:extLst>
          </p:cNvPr>
          <p:cNvSpPr txBox="1">
            <a:spLocks noChangeArrowheads="1"/>
          </p:cNvSpPr>
          <p:nvPr/>
        </p:nvSpPr>
        <p:spPr bwMode="auto">
          <a:xfrm>
            <a:off x="228600" y="1182688"/>
            <a:ext cx="662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3" panose="05040102010807070707" pitchFamily="82" charset="2"/>
              <a:buNone/>
            </a:pPr>
            <a:r>
              <a:rPr lang="en-US" altLang="en-US" sz="3200">
                <a:latin typeface="Verdana" panose="020B0604030504040204" pitchFamily="34" charset="0"/>
              </a:rPr>
              <a:t>Disappearing / Getting Lost</a:t>
            </a:r>
          </a:p>
        </p:txBody>
      </p:sp>
      <p:pic>
        <p:nvPicPr>
          <p:cNvPr id="105476" name="Picture 6" descr="http://i.huffpost.com/gen/1586857/thumbs/o-CHILD-WALKING-ALONE-facebook.jpg">
            <a:extLst>
              <a:ext uri="{FF2B5EF4-FFF2-40B4-BE49-F238E27FC236}">
                <a16:creationId xmlns:a16="http://schemas.microsoft.com/office/drawing/2014/main" id="{A0DA7556-AFFF-496A-B9DB-5E8E4C68B8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116" r="36227"/>
          <a:stretch>
            <a:fillRect/>
          </a:stretch>
        </p:blipFill>
        <p:spPr bwMode="auto">
          <a:xfrm>
            <a:off x="7010400" y="1066800"/>
            <a:ext cx="1828800" cy="370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Picture 1">
            <a:extLst>
              <a:ext uri="{FF2B5EF4-FFF2-40B4-BE49-F238E27FC236}">
                <a16:creationId xmlns:a16="http://schemas.microsoft.com/office/drawing/2014/main" id="{E159DBCE-2418-481C-B640-1127962F32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11375"/>
            <a:ext cx="64008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1E6EE9ED-41FE-42CC-871C-23FA22A6F1B6}"/>
              </a:ext>
            </a:extLst>
          </p:cNvPr>
          <p:cNvSpPr txBox="1">
            <a:spLocks/>
          </p:cNvSpPr>
          <p:nvPr/>
        </p:nvSpPr>
        <p:spPr bwMode="auto">
          <a:xfrm>
            <a:off x="152400" y="152400"/>
            <a:ext cx="830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400">
                <a:solidFill>
                  <a:schemeClr val="accent1"/>
                </a:solidFill>
                <a:latin typeface="Verdana" panose="020B0604030504040204" pitchFamily="34" charset="0"/>
              </a:rPr>
              <a:t>Kids’ Favorite Risky Games</a:t>
            </a:r>
          </a:p>
        </p:txBody>
      </p:sp>
      <p:sp>
        <p:nvSpPr>
          <p:cNvPr id="106499" name="TextBox 2">
            <a:extLst>
              <a:ext uri="{FF2B5EF4-FFF2-40B4-BE49-F238E27FC236}">
                <a16:creationId xmlns:a16="http://schemas.microsoft.com/office/drawing/2014/main" id="{48A883EC-EC96-4AB1-8E15-D88EB73DC119}"/>
              </a:ext>
            </a:extLst>
          </p:cNvPr>
          <p:cNvSpPr txBox="1">
            <a:spLocks noChangeArrowheads="1"/>
          </p:cNvSpPr>
          <p:nvPr/>
        </p:nvSpPr>
        <p:spPr bwMode="auto">
          <a:xfrm>
            <a:off x="228600" y="1182688"/>
            <a:ext cx="6629400"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Great Heights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Rapid Speeds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Dangerous Tools / Elements</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Rough &amp; Tumble Play</a:t>
            </a:r>
          </a:p>
          <a:p>
            <a:pPr eaLnBrk="1" hangingPunct="1">
              <a:spcBef>
                <a:spcPts val="1600"/>
              </a:spcBef>
              <a:buClrTx/>
              <a:buSzTx/>
              <a:buFont typeface="Wingdings" panose="05000000000000000000" pitchFamily="2" charset="2"/>
              <a:buChar char="§"/>
            </a:pPr>
            <a:r>
              <a:rPr lang="en-US" altLang="en-US" sz="3200">
                <a:latin typeface="Verdana" panose="020B0604030504040204" pitchFamily="34" charset="0"/>
              </a:rPr>
              <a:t>Disappearing / Getting Lost</a:t>
            </a:r>
          </a:p>
        </p:txBody>
      </p:sp>
      <p:sp>
        <p:nvSpPr>
          <p:cNvPr id="2" name="Rectangle 1">
            <a:extLst>
              <a:ext uri="{FF2B5EF4-FFF2-40B4-BE49-F238E27FC236}">
                <a16:creationId xmlns:a16="http://schemas.microsoft.com/office/drawing/2014/main" id="{BDFE5387-8825-42DC-8716-7CBAF00A472D}"/>
              </a:ext>
            </a:extLst>
          </p:cNvPr>
          <p:cNvSpPr>
            <a:spLocks noChangeArrowheads="1"/>
          </p:cNvSpPr>
          <p:nvPr/>
        </p:nvSpPr>
        <p:spPr bwMode="auto">
          <a:xfrm>
            <a:off x="304800" y="4275138"/>
            <a:ext cx="82296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1600"/>
              </a:spcBef>
              <a:buFont typeface="Wingdings 3" panose="05040102010807070707" pitchFamily="82" charset="2"/>
              <a:buNone/>
            </a:pPr>
            <a:endParaRPr lang="en-US" altLang="en-US" sz="1200">
              <a:latin typeface="Verdana" panose="020B0604030504040204" pitchFamily="34" charset="0"/>
            </a:endParaRPr>
          </a:p>
          <a:p>
            <a:pPr eaLnBrk="1" hangingPunct="1">
              <a:spcBef>
                <a:spcPts val="1600"/>
              </a:spcBef>
              <a:buFont typeface="Wingdings 3" panose="05040102010807070707" pitchFamily="82" charset="2"/>
              <a:buNone/>
            </a:pPr>
            <a:r>
              <a:rPr lang="en-US" altLang="en-US" sz="3200">
                <a:latin typeface="Verdana" panose="020B0604030504040204" pitchFamily="34" charset="0"/>
              </a:rPr>
              <a:t>How do you indulge these desires while still keeping your child safe?</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ED46C018-8FBA-4520-A90D-B956C60CC0CD}"/>
              </a:ext>
            </a:extLst>
          </p:cNvPr>
          <p:cNvSpPr>
            <a:spLocks noGrp="1" noChangeArrowheads="1"/>
          </p:cNvSpPr>
          <p:nvPr>
            <p:ph type="title"/>
          </p:nvPr>
        </p:nvSpPr>
        <p:spPr>
          <a:xfrm>
            <a:off x="914400" y="1371600"/>
            <a:ext cx="7772400" cy="685800"/>
          </a:xfrm>
        </p:spPr>
        <p:txBody>
          <a:bodyPr anchor="t"/>
          <a:lstStyle/>
          <a:p>
            <a:pPr eaLnBrk="1" hangingPunct="1"/>
            <a:r>
              <a:rPr lang="en-US" altLang="en-US">
                <a:latin typeface="Verdana" panose="020B0604030504040204" pitchFamily="34" charset="0"/>
                <a:ea typeface="Verdana" panose="020B0604030504040204" pitchFamily="34" charset="0"/>
                <a:cs typeface="Verdana" panose="020B0604030504040204" pitchFamily="34" charset="0"/>
              </a:rPr>
              <a:t>In case of Emergency, call 9-1-1</a:t>
            </a:r>
            <a:endParaRPr lang="en-US" altLang="en-US" sz="2000" i="1">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5" name="Table 4">
            <a:extLst>
              <a:ext uri="{FF2B5EF4-FFF2-40B4-BE49-F238E27FC236}">
                <a16:creationId xmlns:a16="http://schemas.microsoft.com/office/drawing/2014/main" id="{C70382E5-A013-4057-A0F6-9AEBEE8A3B70}"/>
              </a:ext>
            </a:extLst>
          </p:cNvPr>
          <p:cNvGraphicFramePr>
            <a:graphicFrameLocks noGrp="1"/>
          </p:cNvGraphicFramePr>
          <p:nvPr/>
        </p:nvGraphicFramePr>
        <p:xfrm>
          <a:off x="304800" y="2163763"/>
          <a:ext cx="8534400" cy="3932237"/>
        </p:xfrm>
        <a:graphic>
          <a:graphicData uri="http://schemas.openxmlformats.org/drawingml/2006/table">
            <a:tbl>
              <a:tblPr firstRow="1" bandRow="1">
                <a:tableStyleId>{69CF1AB2-1976-4502-BF36-3FF5EA218861}</a:tableStyleId>
              </a:tblPr>
              <a:tblGrid>
                <a:gridCol w="51054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914434">
                <a:tc>
                  <a:txBody>
                    <a:bodyPr/>
                    <a:lstStyle/>
                    <a:p>
                      <a:pPr algn="l"/>
                      <a:r>
                        <a:rPr lang="en-US" sz="2000" b="0" dirty="0">
                          <a:latin typeface="Verdana" pitchFamily="34" charset="0"/>
                          <a:ea typeface="Verdana" pitchFamily="34" charset="0"/>
                          <a:cs typeface="Verdana" pitchFamily="34" charset="0"/>
                        </a:rPr>
                        <a:t>Consumer</a:t>
                      </a:r>
                      <a:r>
                        <a:rPr lang="en-US" sz="2000" b="0" baseline="0" dirty="0">
                          <a:latin typeface="Verdana" pitchFamily="34" charset="0"/>
                          <a:ea typeface="Verdana" pitchFamily="34" charset="0"/>
                          <a:cs typeface="Verdana" pitchFamily="34" charset="0"/>
                        </a:rPr>
                        <a:t> Product Safety Commission (CPSC)   www.cpsc.gov</a:t>
                      </a:r>
                      <a:endParaRPr lang="en-US" sz="2000" b="0" dirty="0">
                        <a:latin typeface="Verdana" pitchFamily="34" charset="0"/>
                        <a:ea typeface="Verdana" pitchFamily="34" charset="0"/>
                        <a:cs typeface="Verdana" pitchFamily="34" charset="0"/>
                      </a:endParaRPr>
                    </a:p>
                  </a:txBody>
                  <a:tcPr marT="45728" marB="45728" anchor="ctr"/>
                </a:tc>
                <a:tc>
                  <a:txBody>
                    <a:bodyPr/>
                    <a:lstStyle/>
                    <a:p>
                      <a:pPr algn="r"/>
                      <a:r>
                        <a:rPr lang="en-US" sz="2000" b="0" dirty="0">
                          <a:latin typeface="Verdana" pitchFamily="34" charset="0"/>
                          <a:ea typeface="Verdana" pitchFamily="34" charset="0"/>
                          <a:cs typeface="Verdana" pitchFamily="34" charset="0"/>
                        </a:rPr>
                        <a:t>WA Poison</a:t>
                      </a:r>
                      <a:r>
                        <a:rPr lang="en-US" sz="2000" b="0" baseline="0" dirty="0">
                          <a:latin typeface="Verdana" pitchFamily="34" charset="0"/>
                          <a:ea typeface="Verdana" pitchFamily="34" charset="0"/>
                          <a:cs typeface="Verdana" pitchFamily="34" charset="0"/>
                        </a:rPr>
                        <a:t> Center</a:t>
                      </a:r>
                    </a:p>
                    <a:p>
                      <a:pPr algn="r"/>
                      <a:r>
                        <a:rPr lang="en-US" sz="2000" b="0" baseline="0" dirty="0">
                          <a:latin typeface="Verdana" pitchFamily="34" charset="0"/>
                          <a:ea typeface="Verdana" pitchFamily="34" charset="0"/>
                          <a:cs typeface="Verdana" pitchFamily="34" charset="0"/>
                        </a:rPr>
                        <a:t>1-800-222-1222</a:t>
                      </a:r>
                    </a:p>
                  </a:txBody>
                  <a:tcPr marT="45728" marB="45728" anchor="ctr"/>
                </a:tc>
                <a:extLst>
                  <a:ext uri="{0D108BD9-81ED-4DB2-BD59-A6C34878D82A}">
                    <a16:rowId xmlns:a16="http://schemas.microsoft.com/office/drawing/2014/main" val="10000"/>
                  </a:ext>
                </a:extLst>
              </a:tr>
              <a:tr h="914434">
                <a:tc>
                  <a:txBody>
                    <a:bodyPr/>
                    <a:lstStyle/>
                    <a:p>
                      <a:pPr algn="l"/>
                      <a:r>
                        <a:rPr lang="en-US" sz="2000" dirty="0">
                          <a:latin typeface="Verdana" pitchFamily="34" charset="0"/>
                          <a:ea typeface="Verdana" pitchFamily="34" charset="0"/>
                          <a:cs typeface="Verdana" pitchFamily="34" charset="0"/>
                        </a:rPr>
                        <a:t>Seattle Children’s website</a:t>
                      </a:r>
                    </a:p>
                    <a:p>
                      <a:pPr algn="l"/>
                      <a:r>
                        <a:rPr lang="en-US" sz="1800" dirty="0">
                          <a:latin typeface="Verdana" pitchFamily="34" charset="0"/>
                          <a:ea typeface="Verdana" pitchFamily="34" charset="0"/>
                          <a:cs typeface="Verdana" pitchFamily="34" charset="0"/>
                        </a:rPr>
                        <a:t>www.seattlechildrens.org/safety-wellness/</a:t>
                      </a:r>
                    </a:p>
                  </a:txBody>
                  <a:tcPr marT="45728" marB="45728" anchor="ctr"/>
                </a:tc>
                <a:tc>
                  <a:txBody>
                    <a:bodyPr/>
                    <a:lstStyle/>
                    <a:p>
                      <a:pPr algn="r"/>
                      <a:r>
                        <a:rPr lang="en-US" sz="2000" dirty="0" err="1">
                          <a:latin typeface="Verdana" pitchFamily="34" charset="0"/>
                          <a:ea typeface="Verdana" pitchFamily="34" charset="0"/>
                          <a:cs typeface="Verdana" pitchFamily="34" charset="0"/>
                        </a:rPr>
                        <a:t>SafeKids</a:t>
                      </a:r>
                      <a:r>
                        <a:rPr lang="en-US" sz="2000" baseline="0" dirty="0">
                          <a:latin typeface="Verdana" pitchFamily="34" charset="0"/>
                          <a:ea typeface="Verdana" pitchFamily="34" charset="0"/>
                          <a:cs typeface="Verdana" pitchFamily="34" charset="0"/>
                        </a:rPr>
                        <a:t> USA</a:t>
                      </a:r>
                    </a:p>
                    <a:p>
                      <a:pPr algn="r"/>
                      <a:r>
                        <a:rPr lang="en-US" sz="2000" baseline="0" dirty="0">
                          <a:latin typeface="Verdana" pitchFamily="34" charset="0"/>
                          <a:ea typeface="Verdana" pitchFamily="34" charset="0"/>
                          <a:cs typeface="Verdana" pitchFamily="34" charset="0"/>
                        </a:rPr>
                        <a:t>www.safekids.org</a:t>
                      </a:r>
                      <a:endParaRPr lang="en-US" sz="2000" dirty="0">
                        <a:latin typeface="Verdana" pitchFamily="34" charset="0"/>
                        <a:ea typeface="Verdana" pitchFamily="34" charset="0"/>
                        <a:cs typeface="Verdana" pitchFamily="34" charset="0"/>
                      </a:endParaRPr>
                    </a:p>
                  </a:txBody>
                  <a:tcPr marT="45728" marB="45728" anchor="ctr"/>
                </a:tc>
                <a:extLst>
                  <a:ext uri="{0D108BD9-81ED-4DB2-BD59-A6C34878D82A}">
                    <a16:rowId xmlns:a16="http://schemas.microsoft.com/office/drawing/2014/main" val="10001"/>
                  </a:ext>
                </a:extLst>
              </a:tr>
              <a:tr h="914434">
                <a:tc>
                  <a:txBody>
                    <a:bodyPr/>
                    <a:lstStyle/>
                    <a:p>
                      <a:pPr algn="l"/>
                      <a:r>
                        <a:rPr lang="en-US" sz="2000" dirty="0">
                          <a:latin typeface="Verdana" pitchFamily="34" charset="0"/>
                          <a:ea typeface="Verdana" pitchFamily="34" charset="0"/>
                          <a:cs typeface="Verdana" pitchFamily="34" charset="0"/>
                        </a:rPr>
                        <a:t>WA Safety Restraint Coalition</a:t>
                      </a:r>
                    </a:p>
                    <a:p>
                      <a:pPr algn="l"/>
                      <a:r>
                        <a:rPr lang="en-US" sz="2000" dirty="0">
                          <a:latin typeface="Verdana" pitchFamily="34" charset="0"/>
                          <a:ea typeface="Verdana" pitchFamily="34" charset="0"/>
                          <a:cs typeface="Verdana" pitchFamily="34" charset="0"/>
                        </a:rPr>
                        <a:t>1-800-BUCKLUP; 800bucklup.org</a:t>
                      </a:r>
                    </a:p>
                  </a:txBody>
                  <a:tcPr marT="45728" marB="45728" anchor="ctr"/>
                </a:tc>
                <a:tc>
                  <a:txBody>
                    <a:bodyPr/>
                    <a:lstStyle/>
                    <a:p>
                      <a:pPr algn="r"/>
                      <a:r>
                        <a:rPr lang="en-US" sz="2000" dirty="0">
                          <a:latin typeface="Verdana" pitchFamily="34" charset="0"/>
                          <a:ea typeface="Verdana" pitchFamily="34" charset="0"/>
                          <a:cs typeface="Verdana" pitchFamily="34" charset="0"/>
                        </a:rPr>
                        <a:t>WA</a:t>
                      </a:r>
                      <a:r>
                        <a:rPr lang="en-US" sz="2000" baseline="0" dirty="0">
                          <a:latin typeface="Verdana" pitchFamily="34" charset="0"/>
                          <a:ea typeface="Verdana" pitchFamily="34" charset="0"/>
                          <a:cs typeface="Verdana" pitchFamily="34" charset="0"/>
                        </a:rPr>
                        <a:t> Toxics Coalition</a:t>
                      </a:r>
                    </a:p>
                    <a:p>
                      <a:pPr algn="r"/>
                      <a:r>
                        <a:rPr lang="en-US" sz="2000" baseline="0" dirty="0">
                          <a:latin typeface="Verdana" pitchFamily="34" charset="0"/>
                          <a:ea typeface="Verdana" pitchFamily="34" charset="0"/>
                          <a:cs typeface="Verdana" pitchFamily="34" charset="0"/>
                        </a:rPr>
                        <a:t>watoxics.org</a:t>
                      </a:r>
                      <a:endParaRPr lang="en-US" sz="2000" dirty="0">
                        <a:latin typeface="Verdana" pitchFamily="34" charset="0"/>
                        <a:ea typeface="Verdana" pitchFamily="34" charset="0"/>
                        <a:cs typeface="Verdana" pitchFamily="34" charset="0"/>
                      </a:endParaRPr>
                    </a:p>
                  </a:txBody>
                  <a:tcPr marT="45728" marB="45728" anchor="ctr"/>
                </a:tc>
                <a:extLst>
                  <a:ext uri="{0D108BD9-81ED-4DB2-BD59-A6C34878D82A}">
                    <a16:rowId xmlns:a16="http://schemas.microsoft.com/office/drawing/2014/main" val="10002"/>
                  </a:ext>
                </a:extLst>
              </a:tr>
              <a:tr h="1188934">
                <a:tc>
                  <a:txBody>
                    <a:bodyPr/>
                    <a:lstStyle/>
                    <a:p>
                      <a:pPr algn="l"/>
                      <a:r>
                        <a:rPr lang="en-US" sz="2000" dirty="0">
                          <a:latin typeface="Verdana" pitchFamily="34" charset="0"/>
                          <a:ea typeface="Verdana" pitchFamily="34" charset="0"/>
                          <a:cs typeface="Verdana" pitchFamily="34" charset="0"/>
                        </a:rPr>
                        <a:t>Public</a:t>
                      </a:r>
                      <a:r>
                        <a:rPr lang="en-US" sz="2000" baseline="0" dirty="0">
                          <a:latin typeface="Verdana" pitchFamily="34" charset="0"/>
                          <a:ea typeface="Verdana" pitchFamily="34" charset="0"/>
                          <a:cs typeface="Verdana" pitchFamily="34" charset="0"/>
                        </a:rPr>
                        <a:t> Health – Seattle/King County</a:t>
                      </a:r>
                    </a:p>
                    <a:p>
                      <a:pPr algn="l"/>
                      <a:r>
                        <a:rPr lang="en-US" sz="2000" baseline="0" dirty="0">
                          <a:latin typeface="Verdana" pitchFamily="34" charset="0"/>
                          <a:ea typeface="Verdana" pitchFamily="34" charset="0"/>
                          <a:cs typeface="Verdana" pitchFamily="34" charset="0"/>
                        </a:rPr>
                        <a:t>206-296-4600</a:t>
                      </a:r>
                    </a:p>
                    <a:p>
                      <a:pPr algn="l"/>
                      <a:r>
                        <a:rPr lang="en-US" sz="2000" baseline="0" dirty="0">
                          <a:latin typeface="Verdana" pitchFamily="34" charset="0"/>
                          <a:ea typeface="Verdana" pitchFamily="34" charset="0"/>
                          <a:cs typeface="Verdana" pitchFamily="34" charset="0"/>
                        </a:rPr>
                        <a:t>www.kingcounty.gov/health</a:t>
                      </a:r>
                      <a:endParaRPr lang="en-US" sz="2000" dirty="0">
                        <a:latin typeface="Verdana" pitchFamily="34" charset="0"/>
                        <a:ea typeface="Verdana" pitchFamily="34" charset="0"/>
                        <a:cs typeface="Verdana" pitchFamily="34" charset="0"/>
                      </a:endParaRPr>
                    </a:p>
                  </a:txBody>
                  <a:tcPr marT="45728" marB="45728" anchor="ctr"/>
                </a:tc>
                <a:tc>
                  <a:txBody>
                    <a:bodyPr/>
                    <a:lstStyle/>
                    <a:p>
                      <a:pPr algn="r"/>
                      <a:r>
                        <a:rPr lang="en-US" sz="2000" dirty="0">
                          <a:latin typeface="Verdana" pitchFamily="34" charset="0"/>
                          <a:ea typeface="Verdana" pitchFamily="34" charset="0"/>
                          <a:cs typeface="Verdana" pitchFamily="34" charset="0"/>
                        </a:rPr>
                        <a:t>Great Starts (CPR class)</a:t>
                      </a:r>
                    </a:p>
                    <a:p>
                      <a:pPr algn="r"/>
                      <a:r>
                        <a:rPr lang="en-US" sz="2000" dirty="0">
                          <a:latin typeface="Verdana" pitchFamily="34" charset="0"/>
                          <a:ea typeface="Verdana" pitchFamily="34" charset="0"/>
                          <a:cs typeface="Verdana" pitchFamily="34" charset="0"/>
                        </a:rPr>
                        <a:t>206-789-0833</a:t>
                      </a:r>
                    </a:p>
                    <a:p>
                      <a:pPr marL="0" algn="r" rtl="0" eaLnBrk="1" latinLnBrk="0" hangingPunct="1"/>
                      <a:r>
                        <a:rPr kumimoji="0" lang="en-US" sz="2000" kern="1200" dirty="0">
                          <a:solidFill>
                            <a:schemeClr val="dk1"/>
                          </a:solidFill>
                          <a:latin typeface="Verdana" pitchFamily="34" charset="0"/>
                          <a:ea typeface="Verdana" pitchFamily="34" charset="0"/>
                          <a:cs typeface="Verdana" pitchFamily="34" charset="0"/>
                        </a:rPr>
                        <a:t>www.greatstarts.org</a:t>
                      </a:r>
                    </a:p>
                  </a:txBody>
                  <a:tcPr marT="45728" marB="45728" anchor="ctr"/>
                </a:tc>
                <a:extLst>
                  <a:ext uri="{0D108BD9-81ED-4DB2-BD59-A6C34878D82A}">
                    <a16:rowId xmlns:a16="http://schemas.microsoft.com/office/drawing/2014/main" val="10003"/>
                  </a:ext>
                </a:extLst>
              </a:tr>
            </a:tbl>
          </a:graphicData>
        </a:graphic>
      </p:graphicFrame>
      <p:sp>
        <p:nvSpPr>
          <p:cNvPr id="107540" name="TextBox 9">
            <a:extLst>
              <a:ext uri="{FF2B5EF4-FFF2-40B4-BE49-F238E27FC236}">
                <a16:creationId xmlns:a16="http://schemas.microsoft.com/office/drawing/2014/main" id="{0A4B22A6-FDC8-443B-BC0C-11E9DEED24A9}"/>
              </a:ext>
            </a:extLst>
          </p:cNvPr>
          <p:cNvSpPr txBox="1">
            <a:spLocks noChangeArrowheads="1"/>
          </p:cNvSpPr>
          <p:nvPr/>
        </p:nvSpPr>
        <p:spPr bwMode="auto">
          <a:xfrm>
            <a:off x="304800" y="206375"/>
            <a:ext cx="6019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82"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82"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82"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4000">
                <a:solidFill>
                  <a:schemeClr val="accent1"/>
                </a:solidFill>
                <a:latin typeface="Verdana" panose="020B0604030504040204" pitchFamily="34" charset="0"/>
              </a:rPr>
              <a:t>Community Resources</a:t>
            </a:r>
          </a:p>
        </p:txBody>
      </p:sp>
    </p:spTree>
  </p:cSld>
  <p:clrMapOvr>
    <a:masterClrMapping/>
  </p:clrMapOvr>
  <p:transition spd="slow">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Origin</Template>
  <TotalTime>33903</TotalTime>
  <Words>5787</Words>
  <Application>Microsoft Office PowerPoint</Application>
  <PresentationFormat>On-screen Show (4:3)</PresentationFormat>
  <Paragraphs>536</Paragraphs>
  <Slides>52</Slides>
  <Notes>41</Notes>
  <HiddenSlides>4</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Bookman Old Style</vt:lpstr>
      <vt:lpstr>Calibri</vt:lpstr>
      <vt:lpstr>Gill Sans MT</vt:lpstr>
      <vt:lpstr>Times New Roman</vt:lpstr>
      <vt:lpstr>Verdana</vt:lpstr>
      <vt:lpstr>Wingdings</vt:lpstr>
      <vt:lpstr>Wingdings 3</vt:lpstr>
      <vt:lpstr>Origin</vt:lpstr>
      <vt:lpstr>Toddler Safety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Pedestrian / Bike Safety</vt:lpstr>
      <vt:lpstr>PowerPoint Presentation</vt:lpstr>
      <vt:lpstr>What to do if Drowning Occurs</vt:lpstr>
      <vt:lpstr>PowerPoint Presentation</vt:lpstr>
      <vt:lpstr>What Can You Do If Your Child is Burned?</vt:lpstr>
      <vt:lpstr>PowerPoint Presentation</vt:lpstr>
      <vt:lpstr>PowerPoint Presentation</vt:lpstr>
      <vt:lpstr>PowerPoint Presentation</vt:lpstr>
      <vt:lpstr>PowerPoint Presentation</vt:lpstr>
      <vt:lpstr>PowerPoint Presentation</vt:lpstr>
      <vt:lpstr>PowerPoint Presentation</vt:lpstr>
      <vt:lpstr> Expect they will choke and learn what to do!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Benefits of Risk in Children’s Play</vt:lpstr>
      <vt:lpstr>Benefits of Risk in Children’s Play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case of Emergency, call 9-1-1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Babysafe</dc:title>
  <dc:creator>Janelle</dc:creator>
  <cp:lastModifiedBy>Janelle Durham</cp:lastModifiedBy>
  <cp:revision>458</cp:revision>
  <dcterms:created xsi:type="dcterms:W3CDTF">2008-09-09T15:43:42Z</dcterms:created>
  <dcterms:modified xsi:type="dcterms:W3CDTF">2026-02-25T20:58:46Z</dcterms:modified>
</cp:coreProperties>
</file>