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7" r:id="rId1"/>
  </p:sldMasterIdLst>
  <p:notesMasterIdLst>
    <p:notesMasterId r:id="rId38"/>
  </p:notesMasterIdLst>
  <p:sldIdLst>
    <p:sldId id="258" r:id="rId2"/>
    <p:sldId id="271" r:id="rId3"/>
    <p:sldId id="259" r:id="rId4"/>
    <p:sldId id="270" r:id="rId5"/>
    <p:sldId id="272" r:id="rId6"/>
    <p:sldId id="285" r:id="rId7"/>
    <p:sldId id="307" r:id="rId8"/>
    <p:sldId id="304" r:id="rId9"/>
    <p:sldId id="268" r:id="rId10"/>
    <p:sldId id="308" r:id="rId11"/>
    <p:sldId id="273" r:id="rId12"/>
    <p:sldId id="283" r:id="rId13"/>
    <p:sldId id="274" r:id="rId14"/>
    <p:sldId id="275" r:id="rId15"/>
    <p:sldId id="306" r:id="rId16"/>
    <p:sldId id="276" r:id="rId17"/>
    <p:sldId id="277" r:id="rId18"/>
    <p:sldId id="309" r:id="rId19"/>
    <p:sldId id="280" r:id="rId20"/>
    <p:sldId id="310" r:id="rId21"/>
    <p:sldId id="281" r:id="rId22"/>
    <p:sldId id="278" r:id="rId23"/>
    <p:sldId id="311" r:id="rId24"/>
    <p:sldId id="282" r:id="rId25"/>
    <p:sldId id="286" r:id="rId26"/>
    <p:sldId id="296" r:id="rId27"/>
    <p:sldId id="297" r:id="rId28"/>
    <p:sldId id="298" r:id="rId29"/>
    <p:sldId id="301" r:id="rId30"/>
    <p:sldId id="305" r:id="rId31"/>
    <p:sldId id="300" r:id="rId32"/>
    <p:sldId id="302" r:id="rId33"/>
    <p:sldId id="279" r:id="rId34"/>
    <p:sldId id="284" r:id="rId35"/>
    <p:sldId id="287" r:id="rId36"/>
    <p:sldId id="303"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33"/>
    <a:srgbClr val="339933"/>
    <a:srgbClr val="CC0099"/>
    <a:srgbClr val="FF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323" autoAdjust="0"/>
  </p:normalViewPr>
  <p:slideViewPr>
    <p:cSldViewPr>
      <p:cViewPr varScale="1">
        <p:scale>
          <a:sx n="81" d="100"/>
          <a:sy n="81" d="100"/>
        </p:scale>
        <p:origin x="1140" y="36"/>
      </p:cViewPr>
      <p:guideLst>
        <p:guide orient="horz" pos="2160"/>
        <p:guide pos="2880"/>
      </p:guideLst>
    </p:cSldViewPr>
  </p:slideViewPr>
  <p:outlineViewPr>
    <p:cViewPr>
      <p:scale>
        <a:sx n="33" d="100"/>
        <a:sy n="33" d="100"/>
      </p:scale>
      <p:origin x="0" y="2952"/>
    </p:cViewPr>
  </p:outlineViewPr>
  <p:notesTextViewPr>
    <p:cViewPr>
      <p:scale>
        <a:sx n="100" d="100"/>
        <a:sy n="100" d="100"/>
      </p:scale>
      <p:origin x="0" y="0"/>
    </p:cViewPr>
  </p:notesTextViewPr>
  <p:sorterViewPr>
    <p:cViewPr varScale="1">
      <p:scale>
        <a:sx n="100" d="100"/>
        <a:sy n="100" d="100"/>
      </p:scale>
      <p:origin x="0" y="-2874"/>
    </p:cViewPr>
  </p:sorter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3B35E140-980B-463C-AE26-93C1D9967590}" type="datetimeFigureOut">
              <a:rPr lang="en-US"/>
              <a:pPr>
                <a:defRPr/>
              </a:pPr>
              <a:t>10/3/2016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3AFF3DA0-1495-4CA9-A5D6-8056C532BC1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27835D3-5EDE-4F84-AB32-C0DFCFE23FD2}"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en-US" altLang="en-US" sz="1000"/>
              <a:t>When set up projector, instead of saying to duplicate it on other screen, choose extend. Then under slide show, click “Use Presenter View”</a:t>
            </a:r>
          </a:p>
          <a:p>
            <a:pPr eaLnBrk="1" hangingPunct="1">
              <a:lnSpc>
                <a:spcPct val="80000"/>
              </a:lnSpc>
              <a:spcBef>
                <a:spcPct val="0"/>
              </a:spcBef>
            </a:pPr>
            <a:r>
              <a:rPr lang="en-US" altLang="en-US" sz="1000"/>
              <a:t>Note: Cannot do ANYTHING that is not included on the slide!! This took one hour ten minutes when first presented, without showing the 5 minute video clip on play-based learning.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altLang="en-US" strike="sngStrike" dirty="0" err="1"/>
              <a:t>Gotta</a:t>
            </a:r>
            <a:r>
              <a:rPr lang="en-US" altLang="en-US" strike="sngStrike" dirty="0"/>
              <a:t> fit through the pelvis. Fourth trimester</a:t>
            </a:r>
          </a:p>
          <a:p>
            <a:pPr>
              <a:defRPr/>
            </a:pPr>
            <a:r>
              <a:rPr lang="en-US" altLang="en-US" dirty="0"/>
              <a:t>A newborn’s brain is 25% the size of an adult’s. By 6 years, it’s 92%. That’s a lot of brain growth.</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BE194D0-A444-4B74-A74B-2638D073BE34}"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Connections are strongest in the brain stem, which is responsible for things like breathing, digesting, and eliminating. This ensures that at your birth, your baby had the reflexes necessary to keep her airway clear and to seek food. </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9A30417-3B6F-4E04-B7E3-CA15738FB247}"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It’s in the handout. Don’t spend time on it.</a:t>
            </a:r>
          </a:p>
          <a:p>
            <a:r>
              <a:rPr lang="en-US" altLang="en-US"/>
              <a:t>Do mention there’s a predictable order to development, and sensitive vs. critical time periods.</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C77FA89-D7DB-48DE-9E49-731F8D0EB95A}"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How do those connections build? Through experience. Through hands-on, in-person, multi-sensory experience where sight, sound, smell, taste, and touch are all activated. </a:t>
            </a:r>
          </a:p>
          <a:p>
            <a:r>
              <a:rPr lang="en-US" altLang="en-US"/>
              <a:t>A young baby is making connections all the time: up to 3 billion connections a second! Every sight, sound, smell, taste, and touch is being filed away for future reference. This is why children can be so over-stimulated at the end of a busy day. They need time to rest quietly and process all that new information.</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1A6175D-F9E9-4A54-85A1-3CAF7CE611F8}"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Indian restaurant and So Big</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00A3DC7-6EB5-4B90-8D55-BD86060D9CE2}"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How do those connections build? Through experience. Through hands-on, in-person, multi-sensory experience where sight, sound, smell, taste, and touch are all activated. </a:t>
            </a:r>
          </a:p>
          <a:p>
            <a:r>
              <a:rPr lang="en-US" altLang="en-US"/>
              <a:t>A young baby is making connections all the time: up to 3 billion connections a second! Every sight, sound, smell, taste, and touch is being filed away for future reference. </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ECA487D-27CC-4CD2-BEFA-732DC30E6EC1}" type="slidenum">
              <a:rPr lang="en-US" altLang="en-US">
                <a:latin typeface="Arial" panose="020B0604020202020204" pitchFamily="34" charset="0"/>
              </a:rPr>
              <a:pPr>
                <a:spcBef>
                  <a:spcPct val="0"/>
                </a:spcBef>
              </a:pPr>
              <a:t>7</a:t>
            </a:fld>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Cat in the Hat</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255589-AE3D-4683-89C5-8B5B29CC4BAF}" type="slidenum">
              <a:rPr lang="en-US" altLang="en-US">
                <a:latin typeface="Arial" panose="020B0604020202020204" pitchFamily="34" charset="0"/>
              </a:rPr>
              <a:pPr>
                <a:spcBef>
                  <a:spcPct val="0"/>
                </a:spcBef>
              </a:pPr>
              <a:t>8</a:t>
            </a:fld>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 the brain cells mature, they become surrounded by a myelin sheath. This is a dense, fatty substance that insulates the nerve fibers, and helps with clear, efficient transmission of nerve messages. Infants and toddlers don’t have much myelin, and that’s why they seem to process information so slowly at times. </a:t>
            </a:r>
          </a:p>
          <a:p>
            <a:r>
              <a:rPr lang="en-US" altLang="en-US"/>
              <a:t>Continues into their 20’s</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9FC2CA5-AEF1-471F-B945-4B2EE77F565B}" type="slidenum">
              <a:rPr lang="en-US" altLang="en-US">
                <a:latin typeface="Arial" panose="020B0604020202020204" pitchFamily="34" charset="0"/>
              </a:rPr>
              <a:pPr>
                <a:spcBef>
                  <a:spcPct val="0"/>
                </a:spcBef>
              </a:pPr>
              <a:t>9</a:t>
            </a:fld>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Cat in the Hat</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4E8EC93-A729-4227-B325-63CFB095B898}" type="slidenum">
              <a:rPr lang="en-US" altLang="en-US">
                <a:latin typeface="Arial" panose="020B0604020202020204" pitchFamily="34" charset="0"/>
              </a:rPr>
              <a:pPr>
                <a:spcBef>
                  <a:spcPct val="0"/>
                </a:spcBef>
              </a:pPr>
              <a:t>10</a:t>
            </a:fld>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Children build huge numbers of connections. At their peak (around 4 – 8 years old) they may have twice as many synapses as an adult! But at that point, things have gotten kind of cluttered and tangled, and there are some connections they’re really not using, so they start pruning those away to focus on the really essential connections. </a:t>
            </a:r>
          </a:p>
          <a:p>
            <a:r>
              <a:rPr lang="en-US" altLang="en-US"/>
              <a:t>The phrase “use it or lose it” is often used to describe this process. Children do a lot of pruning around age 10, so if there are things you want them to remember from their younger years, this is a great time to reinforce them.</a:t>
            </a:r>
          </a:p>
          <a:p>
            <a:endParaRPr lang="en-US" altLang="en-US"/>
          </a:p>
          <a:p>
            <a:r>
              <a:rPr lang="en-US" altLang="en-US"/>
              <a:t>When we are stressed or frightened, our brain goes into survival mode – fight or flight – and we are less open to learning. We </a:t>
            </a:r>
            <a:r>
              <a:rPr lang="en-US" altLang="en-US" i="1"/>
              <a:t>can </a:t>
            </a:r>
            <a:r>
              <a:rPr lang="en-US" altLang="en-US"/>
              <a:t>learn when stressed… but much of what we learn at that time is how much we want to avoid having that experience again. Children typically don’t want to return to a task that was unpleasant to learn.</a:t>
            </a:r>
          </a:p>
          <a:p>
            <a:endParaRPr lang="en-US" altLang="en-US"/>
          </a:p>
          <a:p>
            <a:r>
              <a:rPr lang="en-US" altLang="en-US"/>
              <a:t>When we’re feeling loved, and cared for, and safe, our system floods with oxytocin (the “love hormone”) and our brains have a high level of “neuroplasticity” – we are open, flexible, and primed for learning. And we want to remember the things we’re doing, and repeat them over and over, which reinforces that learning.</a:t>
            </a:r>
          </a:p>
          <a:p>
            <a:endParaRPr lang="en-US" altLang="en-US"/>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8358416-CE18-4AF6-B5A4-AA2485735E22}" type="slidenum">
              <a:rPr lang="en-US" altLang="en-US">
                <a:latin typeface="Arial" panose="020B0604020202020204" pitchFamily="34" charset="0"/>
              </a:rPr>
              <a:pPr>
                <a:spcBef>
                  <a:spcPct val="0"/>
                </a:spcBef>
              </a:pPr>
              <a:t>11</a:t>
            </a:fld>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Children build huge numbers of connections. At their peak (around 4 – 8 years old) they may have twice as many synapses as an adult! But at that point, things have gotten kind of cluttered and tangled, and there are some connections they’re really not using, so they start pruning those away to focus on the really essential connections. </a:t>
            </a:r>
          </a:p>
          <a:p>
            <a:r>
              <a:rPr lang="en-US" altLang="en-US"/>
              <a:t>The phrase “use it or lose it” is often used to describe this process. Children do a lot of pruning around age 10, so if there are things you want them to remember from their younger years, this is a great time to reinforce them.</a:t>
            </a:r>
          </a:p>
          <a:p>
            <a:endParaRPr lang="en-US" altLang="en-US"/>
          </a:p>
          <a:p>
            <a:r>
              <a:rPr lang="en-US" altLang="en-US"/>
              <a:t>When we are stressed or frightened, our brain goes into survival mode – fight or flight – and we are less open to learning. We </a:t>
            </a:r>
            <a:r>
              <a:rPr lang="en-US" altLang="en-US" i="1"/>
              <a:t>can </a:t>
            </a:r>
            <a:r>
              <a:rPr lang="en-US" altLang="en-US"/>
              <a:t>learn when stressed… but much of what we learn at that time is how much we want to avoid having that experience again. Children typically don’t want to return to a task that was unpleasant to learn.</a:t>
            </a:r>
          </a:p>
          <a:p>
            <a:endParaRPr lang="en-US" altLang="en-US"/>
          </a:p>
          <a:p>
            <a:r>
              <a:rPr lang="en-US" altLang="en-US"/>
              <a:t>When we’re feeling loved, and cared for, and safe, our system floods with oxytocin (the “love hormone”) and our brains have a high level of “neuroplasticity” – we are open, flexible, and primed for learning. And we want to remember the things we’re doing, and repeat them over and over, which reinforces that learning.</a:t>
            </a:r>
          </a:p>
          <a:p>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22271C5-B232-4EF1-8CED-55D56149BD3D}" type="slidenum">
              <a:rPr lang="en-US" altLang="en-US">
                <a:latin typeface="Arial" panose="020B0604020202020204" pitchFamily="34" charset="0"/>
              </a:rPr>
              <a:pPr>
                <a:spcBef>
                  <a:spcPct val="0"/>
                </a:spcBef>
              </a:pPr>
              <a:t>12</a:t>
            </a:fld>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When a parent, teacher or book “teaches” a child, we are adding information to their database – their </a:t>
            </a:r>
            <a:r>
              <a:rPr lang="en-US" altLang="en-US" i="1"/>
              <a:t>crystallized intelligence.</a:t>
            </a:r>
          </a:p>
          <a:p>
            <a:r>
              <a:rPr lang="en-US" altLang="en-US" i="1"/>
              <a:t>Efficient – you teach it, they learn it, can repeat if back</a:t>
            </a:r>
            <a:endParaRPr lang="en-US" altLang="en-US"/>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E1EBAB5-963C-488B-87F5-72DF70A74A03}" type="slidenum">
              <a:rPr lang="en-US" altLang="en-US">
                <a:latin typeface="Arial" panose="020B0604020202020204" pitchFamily="34" charset="0"/>
              </a:rPr>
              <a:pPr>
                <a:spcBef>
                  <a:spcPct val="0"/>
                </a:spcBef>
              </a:pPr>
              <a:t>14</a:t>
            </a:fld>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Gymnastics classes, soccer classes, piano lessons, and so on</a:t>
            </a:r>
          </a:p>
          <a:p>
            <a:r>
              <a:rPr lang="en-US" altLang="en-US" i="1"/>
              <a:t>Parent taught skills – frankly the only way they’ll ever learn to tie a shoe</a:t>
            </a:r>
            <a:endParaRPr lang="en-US" altLang="en-US"/>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2958162-775D-46D8-9578-30E505EB20E9}" type="slidenum">
              <a:rPr lang="en-US" altLang="en-US">
                <a:latin typeface="Arial" panose="020B0604020202020204" pitchFamily="34" charset="0"/>
              </a:rPr>
              <a:pPr>
                <a:spcBef>
                  <a:spcPct val="0"/>
                </a:spcBef>
              </a:pPr>
              <a:t>15</a:t>
            </a:fld>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Teacher has a plan – knows what kids need to learn and provides opportunities for them to learn it</a:t>
            </a:r>
          </a:p>
          <a:p>
            <a:r>
              <a:rPr lang="en-US" altLang="en-US"/>
              <a:t>Moves around the room, asking questions, extending thinking</a:t>
            </a:r>
          </a:p>
          <a:p>
            <a:endParaRPr lang="en-US" altLang="en-US"/>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6C7E373-84D1-473C-88DA-E5003D936070}" type="slidenum">
              <a:rPr lang="en-US" altLang="en-US">
                <a:latin typeface="Arial" panose="020B0604020202020204" pitchFamily="34" charset="0"/>
              </a:rPr>
              <a:pPr>
                <a:spcBef>
                  <a:spcPct val="0"/>
                </a:spcBef>
              </a:pPr>
              <a:t>16</a:t>
            </a:fld>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Set designer</a:t>
            </a:r>
            <a:r>
              <a:rPr lang="en-US" altLang="en-US"/>
              <a:t>: Sets the stage. Creates an “invitation to play” that combines familiar objects and activities (for repetition and mastery) with novel objects to explore and discover. </a:t>
            </a:r>
          </a:p>
          <a:p>
            <a:r>
              <a:rPr lang="en-US" altLang="en-US" i="1"/>
              <a:t>Stage manager</a:t>
            </a:r>
          </a:p>
          <a:p>
            <a:endParaRPr lang="en-US" altLang="en-US"/>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A8F95FB-91E6-43ED-B94D-6B08DC6955EE}" type="slidenum">
              <a:rPr lang="en-US" altLang="en-US">
                <a:latin typeface="Arial" panose="020B0604020202020204" pitchFamily="34" charset="0"/>
              </a:rPr>
              <a:pPr>
                <a:spcBef>
                  <a:spcPct val="0"/>
                </a:spcBef>
              </a:pPr>
              <a:t>17</a:t>
            </a:fld>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Tell less, ask more: Stephen Gillett sit on hands</a:t>
            </a:r>
          </a:p>
          <a:p>
            <a:r>
              <a:rPr lang="en-US" altLang="en-US" i="1"/>
              <a:t>Refer to questions posters</a:t>
            </a:r>
            <a:endParaRPr lang="en-US" altLang="en-US"/>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3021FBA-0071-43BB-A64E-4F13D9EFE86B}" type="slidenum">
              <a:rPr lang="en-US" altLang="en-US">
                <a:latin typeface="Arial" panose="020B0604020202020204" pitchFamily="34" charset="0"/>
              </a:rPr>
              <a:pPr>
                <a:spcBef>
                  <a:spcPct val="0"/>
                </a:spcBef>
              </a:pPr>
              <a:t>18</a:t>
            </a:fld>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Mediator: </a:t>
            </a:r>
            <a:r>
              <a:rPr lang="en-US" altLang="en-US"/>
              <a:t>Help resolve conflicts by offering new materials or suggesting alternatives, and modelling the flexible thinking needed for children to interact with their peers.</a:t>
            </a:r>
          </a:p>
          <a:p>
            <a:r>
              <a:rPr lang="en-US" altLang="en-US" i="1"/>
              <a:t>Interpreter: </a:t>
            </a:r>
            <a:r>
              <a:rPr lang="en-US" altLang="en-US"/>
              <a:t>Help children understand what is meant by another’s words and actions. </a:t>
            </a:r>
          </a:p>
          <a:p>
            <a:r>
              <a:rPr lang="en-US" altLang="en-US" i="1"/>
              <a:t>Participant in play: </a:t>
            </a:r>
            <a:r>
              <a:rPr lang="en-US" altLang="en-US"/>
              <a:t>You follow </a:t>
            </a:r>
            <a:r>
              <a:rPr lang="en-US" altLang="en-US" i="1"/>
              <a:t>their </a:t>
            </a:r>
            <a:r>
              <a:rPr lang="en-US" altLang="en-US"/>
              <a:t>lead, respect their individual style of play. Don’t try to make the game your own. Simply be one of the kids who is playing! </a:t>
            </a:r>
          </a:p>
          <a:p>
            <a:r>
              <a:rPr lang="en-US" altLang="en-US" i="1"/>
              <a:t>Reggio Emilia – inquiry-based style</a:t>
            </a:r>
            <a:r>
              <a:rPr lang="en-US" altLang="en-US"/>
              <a:t>. When your child demonstrates interest in a topic, you collect resources related to it: books, videos, tools, resources for dramatic play. The child chooses a project and pursues it. You offer support and suggestions as needed.</a:t>
            </a:r>
          </a:p>
          <a:p>
            <a:r>
              <a:rPr lang="en-US" altLang="en-US" i="1"/>
              <a:t>Scaffolding</a:t>
            </a:r>
            <a:r>
              <a:rPr lang="en-US" altLang="en-US"/>
              <a:t>: When a child has mastered something and is ready to move to the next level, an adult can help them get there simply by giving a hint, asking a leading question, modelling a skill, or adapting the materials or activities then letting the child continue to play.</a:t>
            </a:r>
          </a:p>
          <a:p>
            <a:r>
              <a:rPr lang="en-US" altLang="en-US"/>
              <a:t>Stephen Gillette – sit on his hands</a:t>
            </a:r>
          </a:p>
          <a:p>
            <a:r>
              <a:rPr lang="en-US" altLang="en-US"/>
              <a:t>Teacher Tom – play with</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EB703D5-09BC-4DD5-A8AF-9BD3ADC9A03F}" type="slidenum">
              <a:rPr lang="en-US" altLang="en-US">
                <a:latin typeface="Arial" panose="020B0604020202020204" pitchFamily="34" charset="0"/>
              </a:rPr>
              <a:pPr>
                <a:spcBef>
                  <a:spcPct val="0"/>
                </a:spcBef>
              </a:pPr>
              <a:t>20</a:t>
            </a:fld>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Scaffolding</a:t>
            </a:r>
            <a:r>
              <a:rPr lang="en-US" altLang="en-US"/>
              <a:t>: When a child has mastered something and is ready to move to the next level, an adult can help them get there simply by giving a hint, asking a leading question, modelling a skill, or adapting the materials or activities then letting the child continue to play.</a:t>
            </a:r>
          </a:p>
          <a:p>
            <a:r>
              <a:rPr lang="en-US" altLang="en-US"/>
              <a:t>We do a lot of that here…</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1256B5-0C31-4999-92BF-40A521E309EF}" type="slidenum">
              <a:rPr lang="en-US" altLang="en-US">
                <a:latin typeface="Arial" panose="020B0604020202020204" pitchFamily="34" charset="0"/>
              </a:rPr>
              <a:pPr>
                <a:spcBef>
                  <a:spcPct val="0"/>
                </a:spcBef>
              </a:pPr>
              <a:t>21</a:t>
            </a:fld>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Child-Led</a:t>
            </a:r>
            <a:r>
              <a:rPr lang="en-US" altLang="en-US"/>
              <a:t>. Freely chosen. The child is in control. He makes the plan. He decides which activities to do, which toys to play with, what to do with them, and for how long. This self-regulation allows him to “fill his brain” without overloading his brain.</a:t>
            </a:r>
          </a:p>
          <a:p>
            <a:r>
              <a:rPr lang="en-US" altLang="en-US" i="1"/>
              <a:t>Process, Not Product</a:t>
            </a:r>
            <a:r>
              <a:rPr lang="en-US" altLang="en-US"/>
              <a:t>. Play is done for its own sake, not to accomplish a task. It involves lots of exploring of possibilities, experiments, trial and error, and repetition.</a:t>
            </a:r>
          </a:p>
          <a:p>
            <a:r>
              <a:rPr lang="en-US" altLang="en-US" i="1"/>
              <a:t>Creative</a:t>
            </a:r>
            <a:r>
              <a:rPr lang="en-US" altLang="en-US"/>
              <a:t>. The child can adapt items, create something new or experience things in a new way.</a:t>
            </a:r>
          </a:p>
          <a:p>
            <a:r>
              <a:rPr lang="en-US" altLang="en-US" i="1"/>
              <a:t>Spontaneous</a:t>
            </a:r>
            <a:r>
              <a:rPr lang="en-US" altLang="en-US"/>
              <a:t>. It’s flexible and open-ended, and it changes and evolves as play time goes on.</a:t>
            </a:r>
          </a:p>
          <a:p>
            <a:r>
              <a:rPr lang="en-US" altLang="en-US" i="1"/>
              <a:t>Fun</a:t>
            </a:r>
            <a:r>
              <a:rPr lang="en-US" altLang="en-US"/>
              <a:t>. The player looks happy and engaged. (We learn best when we’re happy!)</a:t>
            </a:r>
          </a:p>
          <a:p>
            <a:endParaRPr lang="en-US" altLang="en-US"/>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75D58BF-A98B-4921-A678-343EAE8057F0}" type="slidenum">
              <a:rPr lang="en-US" altLang="en-US">
                <a:latin typeface="Arial" panose="020B0604020202020204" pitchFamily="34" charset="0"/>
              </a:rPr>
              <a:pPr>
                <a:spcBef>
                  <a:spcPct val="0"/>
                </a:spcBef>
              </a:pPr>
              <a:t>22</a:t>
            </a:fld>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a:defRPr/>
            </a:pPr>
            <a:r>
              <a:rPr lang="en-US" i="1" dirty="0"/>
              <a:t>Physical competence</a:t>
            </a:r>
            <a:r>
              <a:rPr lang="en-US" dirty="0"/>
              <a:t>. Free play allows a child to practice emerging skills till they are mastered. </a:t>
            </a:r>
          </a:p>
          <a:p>
            <a:pPr>
              <a:defRPr/>
            </a:pPr>
            <a:r>
              <a:rPr lang="en-US" i="1" dirty="0"/>
              <a:t>Self-direction</a:t>
            </a:r>
            <a:r>
              <a:rPr lang="en-US" dirty="0"/>
              <a:t>. The child gets to make decisions, make plans, and see them through. Memory book.</a:t>
            </a:r>
          </a:p>
          <a:p>
            <a:pPr>
              <a:defRPr/>
            </a:pPr>
            <a:r>
              <a:rPr lang="en-US" i="1" dirty="0"/>
              <a:t>Creativity</a:t>
            </a:r>
            <a:r>
              <a:rPr lang="en-US" dirty="0"/>
              <a:t>. Experiments show that children who are taught “the right way” to use a toy will use it in limited ways. Kids who are allowed to freely explore develop many more creative uses.</a:t>
            </a:r>
          </a:p>
          <a:p>
            <a:pPr>
              <a:defRPr/>
            </a:pPr>
            <a:r>
              <a:rPr lang="en-US" i="1" dirty="0"/>
              <a:t>Problem-solving</a:t>
            </a:r>
            <a:r>
              <a:rPr lang="en-US" dirty="0"/>
              <a:t>. When a child creates her own plan for play, she doesn’t foresee challenges that will come up that an adult might see. This offers lots of chances for problem-solving.</a:t>
            </a:r>
          </a:p>
          <a:p>
            <a:pPr>
              <a:defRPr/>
            </a:pPr>
            <a:r>
              <a:rPr lang="en-US" i="1" dirty="0"/>
              <a:t>Language skills</a:t>
            </a:r>
            <a:r>
              <a:rPr lang="en-US" dirty="0"/>
              <a:t>. Play requires asking and answering questions, giving commands and acting on them, and explaining your goals to the person you are playing with.</a:t>
            </a:r>
          </a:p>
          <a:p>
            <a:pPr>
              <a:defRPr/>
            </a:pPr>
            <a:r>
              <a:rPr lang="en-US" i="1" dirty="0"/>
              <a:t>Conflict resolution skills</a:t>
            </a:r>
            <a:r>
              <a:rPr lang="en-US" dirty="0"/>
              <a:t>. There’s lots of negotiation that goes on in cooperative play. Japanese playgrounds</a:t>
            </a:r>
          </a:p>
          <a:p>
            <a:pPr>
              <a:defRPr/>
            </a:pPr>
            <a:r>
              <a:rPr lang="en-US" i="1" dirty="0"/>
              <a:t>Emotional intelligence</a:t>
            </a:r>
            <a:r>
              <a:rPr lang="en-US" dirty="0"/>
              <a:t>. Dramatic play helps children understand emotions, learn how to express emotions, and distinguish between real emotions and “pretend” emotions.</a:t>
            </a:r>
          </a:p>
          <a:p>
            <a:pPr>
              <a:defRPr/>
            </a:pPr>
            <a:r>
              <a:rPr lang="en-US" i="1" dirty="0"/>
              <a:t>Symbolic play</a:t>
            </a:r>
            <a:r>
              <a:rPr lang="en-US" dirty="0"/>
              <a:t>. If a child can use a stick to simulate an ice cream cone, it helps her later understand that numbers on a page represent how many objects they have, and that letters represent sounds, and musical notes on a page indicate where to place her fingers.</a:t>
            </a:r>
          </a:p>
          <a:p>
            <a:pPr>
              <a:defRPr/>
            </a:pPr>
            <a:r>
              <a:rPr lang="en-US" i="1" dirty="0"/>
              <a:t>Better memory.</a:t>
            </a:r>
            <a:r>
              <a:rPr lang="en-US" dirty="0"/>
              <a:t> Kids are motivated to remember things they need to know for a play scenario. </a:t>
            </a:r>
          </a:p>
          <a:p>
            <a:pPr>
              <a:defRPr/>
            </a:pPr>
            <a:r>
              <a:rPr lang="en-US" i="1" dirty="0"/>
              <a:t>Reduced stress</a:t>
            </a:r>
            <a:r>
              <a:rPr lang="en-US" dirty="0"/>
              <a:t>. Play is fun. Children play when they feel safe. We are all more capable of learning new things when we are having fun and feeling safe.</a:t>
            </a:r>
          </a:p>
          <a:p>
            <a:pPr>
              <a:defRPr/>
            </a:pPr>
            <a:endParaRPr lang="en-US" dirty="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8F0B27A-B303-469C-8D50-4DBFE5677A6A}" type="slidenum">
              <a:rPr lang="en-US" altLang="en-US">
                <a:latin typeface="Arial" panose="020B0604020202020204" pitchFamily="34" charset="0"/>
              </a:rPr>
              <a:pPr>
                <a:spcBef>
                  <a:spcPct val="0"/>
                </a:spcBef>
              </a:pPr>
              <a:t>24</a:t>
            </a:fld>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pedagogical – showed one thing, repeated. Interrupted – showed one thing; Naïve – accidentally finds one function. Baseline – shows it but doesn’t show what it does</a:t>
            </a:r>
          </a:p>
          <a:p>
            <a:r>
              <a:rPr lang="en-US" altLang="en-US"/>
              <a:t>Pedalogical repeated what they had learned easily, but played with it for less time than others, and discovered fewer functions</a:t>
            </a:r>
          </a:p>
          <a:p>
            <a:r>
              <a:rPr lang="en-US" altLang="en-US"/>
              <a:t>http://eccl.mit.edu/papers/BonawitzShaftoetal2011.pdf </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95735C2-58A0-4BA7-B6D5-A9709B861020}" type="slidenum">
              <a:rPr lang="en-US" altLang="en-US">
                <a:latin typeface="Arial" panose="020B0604020202020204" pitchFamily="34" charset="0"/>
              </a:rPr>
              <a:pPr>
                <a:spcBef>
                  <a:spcPct val="0"/>
                </a:spcBef>
              </a:pPr>
              <a:t>25</a:t>
            </a:fld>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Physical competence</a:t>
            </a:r>
            <a:r>
              <a:rPr lang="en-US" altLang="en-US"/>
              <a:t>. Free play allows a child to practice emerging skills till they are mastered. </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95C35DC-6950-49B1-ABFA-BD3C53CA0EE5}" type="slidenum">
              <a:rPr lang="en-US" altLang="en-US"/>
              <a:pPr/>
              <a:t>26</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Self-direction</a:t>
            </a:r>
            <a:r>
              <a:rPr lang="en-US" altLang="en-US"/>
              <a:t>. The child gets to make decisions, make plans, and see them through. Memory book.</a:t>
            </a: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5149EC8-BC8A-424B-94A7-5FE71B4AF695}" type="slidenum">
              <a:rPr lang="en-US" altLang="en-US">
                <a:latin typeface="Arial" panose="020B0604020202020204" pitchFamily="34" charset="0"/>
              </a:rPr>
              <a:pPr>
                <a:spcBef>
                  <a:spcPct val="0"/>
                </a:spcBef>
              </a:pPr>
              <a:t>27</a:t>
            </a:fld>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Problem-solving</a:t>
            </a:r>
            <a:r>
              <a:rPr lang="en-US" altLang="en-US"/>
              <a:t>. When a child creates her own plan for play, she doesn’t foresee challenges that will come up that an adult might see. This offers lots of chances for problem-solving.</a:t>
            </a: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EB2273-0542-4D18-ACB1-2D4B15F4CAF3}" type="slidenum">
              <a:rPr lang="en-US" altLang="en-US"/>
              <a:pPr/>
              <a:t>28</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Conflict resolution skills</a:t>
            </a:r>
            <a:r>
              <a:rPr lang="en-US" altLang="en-US"/>
              <a:t>. There’s lots of negotiation that goes on in cooperative play. Japanese playgrounds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B7F5AF4-98C1-48F4-A2B2-84E443DA73CE}" type="slidenum">
              <a:rPr lang="en-US" altLang="en-US"/>
              <a:pPr/>
              <a:t>29</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Language skills</a:t>
            </a:r>
            <a:r>
              <a:rPr lang="en-US" altLang="en-US"/>
              <a:t>. Play requires asking and answering questions, giving commands and acting on them, and explaining your goals to the person you are playing with.</a:t>
            </a:r>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3E2240C-D68E-4233-AD86-D1A0B2956316}" type="slidenum">
              <a:rPr lang="en-US" altLang="en-US"/>
              <a:pPr/>
              <a:t>30</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Better memory.</a:t>
            </a:r>
            <a:r>
              <a:rPr lang="en-US" altLang="en-US"/>
              <a:t> Kids are motivated to remember things they need to know for a play scenario. </a:t>
            </a:r>
          </a:p>
          <a:p>
            <a:endParaRPr lang="en-US" altLang="en-US"/>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FB062B-6779-4DA6-B845-A86FF00C39D5}" type="slidenum">
              <a:rPr lang="en-US" altLang="en-US">
                <a:latin typeface="Arial" panose="020B0604020202020204" pitchFamily="34" charset="0"/>
              </a:rPr>
              <a:pPr>
                <a:spcBef>
                  <a:spcPct val="0"/>
                </a:spcBef>
              </a:pPr>
              <a:t>31</a:t>
            </a:fld>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Creativity</a:t>
            </a:r>
            <a:r>
              <a:rPr lang="en-US" altLang="en-US"/>
              <a:t>. Experiments show that children who are taught “the right way” to use a toy will use it in limited ways. Kids who are allowed to freely explore develop many more creative uses.</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8BD3F40-05B9-47BE-9676-8EE1824A1999}" type="slidenum">
              <a:rPr lang="en-US" altLang="en-US"/>
              <a:pPr/>
              <a:t>32</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347486-A1B1-4BA4-9EE0-2A9C9FA8A939}" type="slidenum">
              <a:rPr lang="en-US" altLang="en-US">
                <a:latin typeface="Arial" panose="020B0604020202020204" pitchFamily="34" charset="0"/>
              </a:rPr>
              <a:pPr>
                <a:spcBef>
                  <a:spcPct val="0"/>
                </a:spcBef>
              </a:pPr>
              <a:t>33</a:t>
            </a:fld>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u="sng"/>
              <a:t>Rest</a:t>
            </a:r>
            <a:r>
              <a:rPr lang="en-US" altLang="en-US"/>
              <a:t>: Oftentimes, parents and teachers forget an essential component of learning: down time. Kids need a chance to process and incorporate all the information from all their new experiences. For a more extroverted child, they might process while playing with others or by talking to others. They do need lots of sleep to allow their brain connections to build. A more introverted child might need solitude – a chance to be alone for some period of every day to absorb everything.</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D3627CE-A74F-48FB-A979-0EC2BEDAE275}" type="slidenum">
              <a:rPr lang="en-US" altLang="en-US">
                <a:latin typeface="Arial" panose="020B0604020202020204" pitchFamily="34" charset="0"/>
              </a:rPr>
              <a:pPr>
                <a:spcBef>
                  <a:spcPct val="0"/>
                </a:spcBef>
              </a:pPr>
              <a:t>34</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349B3B63-1140-41D6-BECB-D21D3AE3A0DC}" type="datetimeFigureOut">
              <a:rPr lang="en-US"/>
              <a:pPr>
                <a:defRPr/>
              </a:pPr>
              <a:t>10/3/2016</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44A2741B-14A4-45A8-A8D8-DFCC1610F983}" type="slidenum">
              <a:rPr lang="en-US" altLang="en-US"/>
              <a:pPr/>
              <a:t>‹#›</a:t>
            </a:fld>
            <a:endParaRPr lang="en-US" altLang="en-US"/>
          </a:p>
        </p:txBody>
      </p:sp>
    </p:spTree>
    <p:extLst>
      <p:ext uri="{BB962C8B-B14F-4D97-AF65-F5344CB8AC3E}">
        <p14:creationId xmlns:p14="http://schemas.microsoft.com/office/powerpoint/2010/main" val="350093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9C19EC2-F5DD-4280-8CE7-13ECAE0ED98F}" type="slidenum">
              <a:rPr lang="en-US" altLang="en-US"/>
              <a:pPr/>
              <a:t>‹#›</a:t>
            </a:fld>
            <a:endParaRPr lang="en-US" altLang="en-US"/>
          </a:p>
        </p:txBody>
      </p:sp>
    </p:spTree>
    <p:extLst>
      <p:ext uri="{BB962C8B-B14F-4D97-AF65-F5344CB8AC3E}">
        <p14:creationId xmlns:p14="http://schemas.microsoft.com/office/powerpoint/2010/main" val="766552326"/>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a:t>Click to edit Master title style</a:t>
            </a:r>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ADB25392-8AFD-4A37-8FB6-6552170F411A}" type="datetimeFigureOut">
              <a:rPr lang="en-US"/>
              <a:pPr>
                <a:defRPr/>
              </a:pPr>
              <a:t>10/3/2016</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C1452F54-9551-4628-A53C-20FFB8678130}" type="slidenum">
              <a:rPr lang="en-US" altLang="en-US"/>
              <a:pPr/>
              <a:t>‹#›</a:t>
            </a:fld>
            <a:endParaRPr lang="en-US" altLang="en-US"/>
          </a:p>
        </p:txBody>
      </p:sp>
    </p:spTree>
    <p:extLst>
      <p:ext uri="{BB962C8B-B14F-4D97-AF65-F5344CB8AC3E}">
        <p14:creationId xmlns:p14="http://schemas.microsoft.com/office/powerpoint/2010/main" val="97187797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8EE1D453-B462-4CEA-A25E-8802DC79D735}" type="slidenum">
              <a:rPr lang="en-US" altLang="en-US"/>
              <a:pPr/>
              <a:t>‹#›</a:t>
            </a:fld>
            <a:endParaRPr lang="en-US" altLang="en-US"/>
          </a:p>
        </p:txBody>
      </p:sp>
    </p:spTree>
    <p:extLst>
      <p:ext uri="{BB962C8B-B14F-4D97-AF65-F5344CB8AC3E}">
        <p14:creationId xmlns:p14="http://schemas.microsoft.com/office/powerpoint/2010/main" val="119185391"/>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0CA43BA2-40AF-4B4D-8A2D-5D44465EDE98}" type="datetimeFigureOut">
              <a:rPr lang="en-US"/>
              <a:pPr>
                <a:defRPr/>
              </a:pPr>
              <a:t>10/3/2016</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51EDE278-94FD-4C0E-B605-B1CBBAA98481}" type="slidenum">
              <a:rPr lang="en-US" altLang="en-US"/>
              <a:pPr/>
              <a:t>‹#›</a:t>
            </a:fld>
            <a:endParaRPr lang="en-US" altLang="en-US"/>
          </a:p>
        </p:txBody>
      </p:sp>
    </p:spTree>
    <p:extLst>
      <p:ext uri="{BB962C8B-B14F-4D97-AF65-F5344CB8AC3E}">
        <p14:creationId xmlns:p14="http://schemas.microsoft.com/office/powerpoint/2010/main" val="2903018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fld id="{8649A65C-22DC-497A-B788-2085AD704659}" type="datetimeFigureOut">
              <a:rPr lang="en-US"/>
              <a:pPr>
                <a:defRPr/>
              </a:pPr>
              <a:t>10/3/2016</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8707FB43-3902-46D7-9AE3-38B223074862}" type="slidenum">
              <a:rPr lang="en-US" altLang="en-US"/>
              <a:pPr/>
              <a:t>‹#›</a:t>
            </a:fld>
            <a:endParaRPr lang="en-US" altLang="en-US"/>
          </a:p>
        </p:txBody>
      </p:sp>
    </p:spTree>
    <p:extLst>
      <p:ext uri="{BB962C8B-B14F-4D97-AF65-F5344CB8AC3E}">
        <p14:creationId xmlns:p14="http://schemas.microsoft.com/office/powerpoint/2010/main" val="1326306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4DC8FDB1-3EDB-468F-AA60-FE51C2C50EAD}" type="slidenum">
              <a:rPr lang="en-US" altLang="en-US"/>
              <a:pPr/>
              <a:t>‹#›</a:t>
            </a:fld>
            <a:endParaRPr lang="en-US" altLang="en-US"/>
          </a:p>
        </p:txBody>
      </p:sp>
    </p:spTree>
    <p:extLst>
      <p:ext uri="{BB962C8B-B14F-4D97-AF65-F5344CB8AC3E}">
        <p14:creationId xmlns:p14="http://schemas.microsoft.com/office/powerpoint/2010/main" val="1747643082"/>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0"/>
          </p:nvPr>
        </p:nvSpPr>
        <p:spPr/>
        <p:txBody>
          <a:bodyPr/>
          <a:lstStyle>
            <a:lvl1pPr>
              <a:defRPr/>
            </a:lvl1pPr>
          </a:lstStyle>
          <a:p>
            <a:pPr>
              <a:defRPr/>
            </a:pPr>
            <a:fld id="{DCB7E007-9FD4-4158-9742-66DF6F109B1B}" type="datetimeFigureOut">
              <a:rPr lang="en-US"/>
              <a:pPr>
                <a:defRPr/>
              </a:pPr>
              <a:t>10/3/2016</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6A96A7E0-45A1-4FB8-BDA6-4B5E951829DF}" type="slidenum">
              <a:rPr lang="en-US" altLang="en-US"/>
              <a:pPr/>
              <a:t>‹#›</a:t>
            </a:fld>
            <a:endParaRPr lang="en-US" altLang="en-US"/>
          </a:p>
        </p:txBody>
      </p:sp>
    </p:spTree>
    <p:extLst>
      <p:ext uri="{BB962C8B-B14F-4D97-AF65-F5344CB8AC3E}">
        <p14:creationId xmlns:p14="http://schemas.microsoft.com/office/powerpoint/2010/main" val="287125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a:t>Click to edit Master text styles</a:t>
            </a:r>
          </a:p>
        </p:txBody>
      </p:sp>
      <p:sp>
        <p:nvSpPr>
          <p:cNvPr id="8" name="Date Placeholder 4"/>
          <p:cNvSpPr>
            <a:spLocks noGrp="1"/>
          </p:cNvSpPr>
          <p:nvPr>
            <p:ph type="dt" sz="half" idx="10"/>
          </p:nvPr>
        </p:nvSpPr>
        <p:spPr/>
        <p:txBody>
          <a:bodyPr/>
          <a:lstStyle>
            <a:lvl1pPr>
              <a:defRPr/>
            </a:lvl1pPr>
          </a:lstStyle>
          <a:p>
            <a:pPr>
              <a:defRPr/>
            </a:pPr>
            <a:fld id="{B9378196-1761-415A-BD14-B1DCD604A828}" type="datetimeFigureOut">
              <a:rPr lang="en-US"/>
              <a:pPr>
                <a:defRPr/>
              </a:pPr>
              <a:t>10/3/2016</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4177122E-2A91-437C-894B-1289F54DEC99}" type="slidenum">
              <a:rPr lang="en-US" altLang="en-US"/>
              <a:pPr/>
              <a:t>‹#›</a:t>
            </a:fld>
            <a:endParaRPr lang="en-US" altLang="en-US"/>
          </a:p>
        </p:txBody>
      </p:sp>
    </p:spTree>
    <p:extLst>
      <p:ext uri="{BB962C8B-B14F-4D97-AF65-F5344CB8AC3E}">
        <p14:creationId xmlns:p14="http://schemas.microsoft.com/office/powerpoint/2010/main" val="400270728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A2521494-4917-4947-A58A-8689FE29D49C}" type="datetimeFigureOut">
              <a:rPr lang="en-US"/>
              <a:pPr>
                <a:defRPr/>
              </a:pPr>
              <a:t>10/3/2016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9E2281DA-02C1-4475-8F52-D897C7D80BB2}" type="slidenum">
              <a:rPr lang="en-US" altLang="en-US"/>
              <a:pPr/>
              <a:t>‹#›</a:t>
            </a:fld>
            <a:endParaRPr lang="en-US" altLang="en-US"/>
          </a:p>
        </p:txBody>
      </p:sp>
    </p:spTree>
    <p:extLst>
      <p:ext uri="{BB962C8B-B14F-4D97-AF65-F5344CB8AC3E}">
        <p14:creationId xmlns:p14="http://schemas.microsoft.com/office/powerpoint/2010/main" val="1076840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85AE231-4A15-4BA8-BD3E-9B86C7C659CC}" type="datetimeFigureOut">
              <a:rPr lang="en-US"/>
              <a:pPr>
                <a:defRPr/>
              </a:pPr>
              <a:t>10/3/2016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915DC11-C979-4BE1-B2C4-3D668B9193B1}" type="slidenum">
              <a:rPr lang="en-US" altLang="en-US"/>
              <a:pPr/>
              <a:t>‹#›</a:t>
            </a:fld>
            <a:endParaRPr lang="en-US" altLang="en-US"/>
          </a:p>
        </p:txBody>
      </p:sp>
    </p:spTree>
    <p:extLst>
      <p:ext uri="{BB962C8B-B14F-4D97-AF65-F5344CB8AC3E}">
        <p14:creationId xmlns:p14="http://schemas.microsoft.com/office/powerpoint/2010/main" val="202678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cs typeface="Arial" charset="0"/>
              </a:defRPr>
            </a:lvl1pPr>
          </a:lstStyle>
          <a:p>
            <a:pPr>
              <a:defRPr/>
            </a:pPr>
            <a:fld id="{FCA96050-3BF7-4CC4-8024-B774CCD1FF65}" type="datetimeFigureOut">
              <a:rPr lang="en-US"/>
              <a:pPr>
                <a:defRPr/>
              </a:pPr>
              <a:t>10/3/2016</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cs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400">
                <a:solidFill>
                  <a:schemeClr val="tx2"/>
                </a:solidFill>
              </a:defRPr>
            </a:lvl1pPr>
          </a:lstStyle>
          <a:p>
            <a:fld id="{4535BEA8-641E-421D-B465-48D9F9BD3DB6}"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1" r:id="rId5"/>
    <p:sldLayoutId id="2147484467" r:id="rId6"/>
    <p:sldLayoutId id="2147484468" r:id="rId7"/>
    <p:sldLayoutId id="2147484469" r:id="rId8"/>
    <p:sldLayoutId id="2147484470" r:id="rId9"/>
    <p:sldLayoutId id="2147484462" r:id="rId10"/>
    <p:sldLayoutId id="2147484471" r:id="rId11"/>
  </p:sldLayoutIdLst>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C:\Users\Janelle\OneDrive\Documents\BC\Topics\Brain%20Development\Hands%20On%20is%20Brains%20On%20powerpoint\questions%201.mp4" TargetMode="External"/><Relationship Id="rId1" Type="http://schemas.microsoft.com/office/2007/relationships/media" Target="file:///C:\Users\Janelle\OneDrive\Documents\BC\Topics\Brain%20Development\Hands%20On%20is%20Brains%20On%20powerpoint\questions%201.mp4" TargetMode="Externa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file:///C:\Users\Janelle\OneDrive\Documents\BC\Topics\Brain%20Development\Hands%20On%20is%20Brains%20On%20powerpoint\Importance.mp4" TargetMode="External"/><Relationship Id="rId1" Type="http://schemas.openxmlformats.org/officeDocument/2006/relationships/video" Target="NULL" TargetMode="Externa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Janelle\OneDrive\Documents\BC\Topics\Brain%20Development\Hands%20On%20is%20Brains%20On%20powerpoint\Wind%20tube%20testing.mp4" TargetMode="External"/><Relationship Id="rId1" Type="http://schemas.microsoft.com/office/2007/relationships/media" Target="file:///C:\Users\Janelle\OneDrive\Documents\BC\Topics\Brain%20Development\Hands%20On%20is%20Brains%20On%20powerpoint\Wind%20tube%20testing.mp4" TargetMode="Externa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file:///C:\Users\Janelle\OneDrive\Documents\BC\Topics\Brain%20Development\Hands%20On%20is%20Brains%20On%20powerpoint\WhatAboutPlay.mp4" TargetMode="External"/><Relationship Id="rId1" Type="http://schemas.openxmlformats.org/officeDocument/2006/relationships/video" Target="NULL" TargetMode="External"/><Relationship Id="rId5" Type="http://schemas.openxmlformats.org/officeDocument/2006/relationships/image" Target="../media/image23.png"/><Relationship Id="rId4"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1219200"/>
            <a:ext cx="8610600" cy="1143000"/>
          </a:xfrm>
          <a:extLst/>
        </p:spPr>
        <p:txBody>
          <a:bodyPr anchor="t">
            <a:normAutofit fontScale="90000"/>
          </a:bodyPr>
          <a:lstStyle/>
          <a:p>
            <a:pPr algn="ctr" eaLnBrk="1" fontAlgn="auto" hangingPunct="1">
              <a:spcAft>
                <a:spcPts val="0"/>
              </a:spcAft>
              <a:defRPr/>
            </a:pPr>
            <a:r>
              <a:rPr lang="en-US" altLang="en-US" sz="8000" dirty="0">
                <a:solidFill>
                  <a:schemeClr val="accent1"/>
                </a:solidFill>
                <a:latin typeface="Verdana" pitchFamily="34" charset="0"/>
                <a:ea typeface="Verdana" pitchFamily="34" charset="0"/>
                <a:cs typeface="Verdana" pitchFamily="34" charset="0"/>
              </a:rPr>
              <a:t>Hands-On is Brains-On</a:t>
            </a:r>
            <a:br>
              <a:rPr lang="en-US" altLang="en-US" sz="8000" dirty="0">
                <a:solidFill>
                  <a:schemeClr val="accent1"/>
                </a:solidFill>
                <a:latin typeface="Verdana" pitchFamily="34" charset="0"/>
                <a:ea typeface="Verdana" pitchFamily="34" charset="0"/>
                <a:cs typeface="Verdana" pitchFamily="34" charset="0"/>
              </a:rPr>
            </a:br>
            <a:br>
              <a:rPr lang="en-US" altLang="en-US" sz="4000" dirty="0">
                <a:solidFill>
                  <a:schemeClr val="accent1"/>
                </a:solidFill>
                <a:latin typeface="Verdana" pitchFamily="34" charset="0"/>
                <a:ea typeface="Verdana" pitchFamily="34" charset="0"/>
                <a:cs typeface="Verdana" pitchFamily="34" charset="0"/>
              </a:rPr>
            </a:br>
            <a:r>
              <a:rPr lang="en-US" altLang="en-US" sz="3600" dirty="0">
                <a:solidFill>
                  <a:schemeClr val="accent1"/>
                </a:solidFill>
                <a:latin typeface="Verdana" pitchFamily="34" charset="0"/>
                <a:ea typeface="Verdana" pitchFamily="34" charset="0"/>
                <a:cs typeface="Verdana" pitchFamily="34" charset="0"/>
              </a:rPr>
              <a:t>by Janelle Durham, MSW</a:t>
            </a:r>
            <a:br>
              <a:rPr lang="en-US" altLang="en-US" sz="3600" dirty="0">
                <a:solidFill>
                  <a:schemeClr val="accent1"/>
                </a:solidFill>
                <a:latin typeface="Verdana" pitchFamily="34" charset="0"/>
                <a:ea typeface="Verdana" pitchFamily="34" charset="0"/>
                <a:cs typeface="Verdana" pitchFamily="34" charset="0"/>
              </a:rPr>
            </a:br>
            <a:r>
              <a:rPr lang="en-US" altLang="en-US" sz="3600" dirty="0">
                <a:solidFill>
                  <a:schemeClr val="accent1"/>
                </a:solidFill>
                <a:latin typeface="Verdana" pitchFamily="34" charset="0"/>
                <a:ea typeface="Verdana" pitchFamily="34" charset="0"/>
                <a:cs typeface="Verdana" pitchFamily="34" charset="0"/>
              </a:rPr>
              <a:t>Parent Educator at Bellevue College</a:t>
            </a:r>
            <a:br>
              <a:rPr lang="en-US" altLang="en-US" sz="3600" dirty="0">
                <a:solidFill>
                  <a:schemeClr val="accent1"/>
                </a:solidFill>
                <a:latin typeface="Verdana" pitchFamily="34" charset="0"/>
                <a:ea typeface="Verdana" pitchFamily="34" charset="0"/>
                <a:cs typeface="Verdana" pitchFamily="34" charset="0"/>
              </a:rPr>
            </a:br>
            <a:r>
              <a:rPr lang="en-US" altLang="en-US" sz="3600" dirty="0">
                <a:solidFill>
                  <a:schemeClr val="accent1"/>
                </a:solidFill>
                <a:latin typeface="Verdana" pitchFamily="34" charset="0"/>
                <a:ea typeface="Verdana" pitchFamily="34" charset="0"/>
                <a:cs typeface="Verdana" pitchFamily="34" charset="0"/>
              </a:rPr>
              <a:t>www.GoodDaysWithKids.com</a:t>
            </a: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endParaRPr lang="en-US" altLang="en-US"/>
          </a:p>
        </p:txBody>
      </p:sp>
      <p:pic>
        <p:nvPicPr>
          <p:cNvPr id="12291" name="Content Placeholder 3" descr="http://doctorcare4u.com/images/brain-skull.jpg"/>
          <p:cNvPicPr>
            <a:picLocks noGrp="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28600" y="1752600"/>
            <a:ext cx="8763000" cy="3810000"/>
          </a:xfrm>
        </p:spPr>
      </p:pic>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p>
        </p:txBody>
      </p:sp>
      <p:sp>
        <p:nvSpPr>
          <p:cNvPr id="13315" name="Content Placeholder 2"/>
          <p:cNvSpPr>
            <a:spLocks noGrp="1"/>
          </p:cNvSpPr>
          <p:nvPr>
            <p:ph sz="quarter" idx="1"/>
          </p:nvPr>
        </p:nvSpPr>
        <p:spPr>
          <a:xfrm>
            <a:off x="457200" y="1219200"/>
            <a:ext cx="5181600" cy="4937125"/>
          </a:xfrm>
        </p:spPr>
        <p:txBody>
          <a:bodyPr/>
          <a:lstStyle/>
          <a:p>
            <a:endParaRPr lang="en-US" altLang="en-US"/>
          </a:p>
          <a:p>
            <a:r>
              <a:rPr lang="en-US" altLang="en-US" sz="3200"/>
              <a:t>Neurons are brain cells</a:t>
            </a:r>
          </a:p>
          <a:p>
            <a:r>
              <a:rPr lang="en-US" altLang="en-US" sz="3200"/>
              <a:t>A baby has as many as an adult: 100 billion</a:t>
            </a:r>
          </a:p>
          <a:p>
            <a:r>
              <a:rPr lang="en-US" altLang="en-US" sz="3200"/>
              <a:t>In nature vs. nurture, this is nature – the raw material </a:t>
            </a:r>
          </a:p>
          <a:p>
            <a:r>
              <a:rPr lang="en-US" altLang="en-US" sz="3200"/>
              <a:t>Few connections, mostly in brain stem</a:t>
            </a:r>
          </a:p>
        </p:txBody>
      </p:sp>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t="12675" r="54753" b="14777"/>
          <a:stretch>
            <a:fillRect/>
          </a:stretch>
        </p:blipFill>
        <p:spPr bwMode="auto">
          <a:xfrm>
            <a:off x="5638800" y="1524000"/>
            <a:ext cx="2895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p>
        </p:txBody>
      </p:sp>
      <p:pic>
        <p:nvPicPr>
          <p:cNvPr id="14339" name="Picture 2" descr="brain-map-functions[1]"/>
          <p:cNvPicPr>
            <a:picLocks noChangeAspect="1" noChangeArrowheads="1"/>
          </p:cNvPicPr>
          <p:nvPr/>
        </p:nvPicPr>
        <p:blipFill>
          <a:blip r:embed="rId3">
            <a:extLst>
              <a:ext uri="{28A0092B-C50C-407E-A947-70E740481C1C}">
                <a14:useLocalDpi xmlns:a14="http://schemas.microsoft.com/office/drawing/2010/main" val="0"/>
              </a:ext>
            </a:extLst>
          </a:blip>
          <a:srcRect l="2699" r="2699" b="50284"/>
          <a:stretch>
            <a:fillRect/>
          </a:stretch>
        </p:blipFill>
        <p:spPr bwMode="auto">
          <a:xfrm>
            <a:off x="152400" y="1219200"/>
            <a:ext cx="8839200" cy="5060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p>
        </p:txBody>
      </p:sp>
      <p:sp>
        <p:nvSpPr>
          <p:cNvPr id="15363" name="Content Placeholder 2"/>
          <p:cNvSpPr>
            <a:spLocks noGrp="1"/>
          </p:cNvSpPr>
          <p:nvPr>
            <p:ph sz="quarter" idx="1"/>
          </p:nvPr>
        </p:nvSpPr>
        <p:spPr>
          <a:xfrm>
            <a:off x="457200" y="1447800"/>
            <a:ext cx="4800600" cy="4708525"/>
          </a:xfrm>
        </p:spPr>
        <p:txBody>
          <a:bodyPr/>
          <a:lstStyle/>
          <a:p>
            <a:r>
              <a:rPr lang="en-US" altLang="en-US" sz="3200"/>
              <a:t>Synapses are connections between neurons</a:t>
            </a:r>
          </a:p>
          <a:p>
            <a:r>
              <a:rPr lang="en-US" altLang="en-US" sz="3200"/>
              <a:t>By age 3: 500 trillion</a:t>
            </a:r>
          </a:p>
          <a:p>
            <a:r>
              <a:rPr lang="en-US" altLang="en-US" sz="3200"/>
              <a:t>In nature vs. nurture, this is nurture</a:t>
            </a:r>
          </a:p>
          <a:p>
            <a:r>
              <a:rPr lang="en-US" altLang="en-US" sz="3200"/>
              <a:t>Connections built through experience</a:t>
            </a:r>
          </a:p>
          <a:p>
            <a:pPr lvl="1"/>
            <a:r>
              <a:rPr lang="en-US" altLang="en-US" sz="2900"/>
              <a:t>5 Senses</a:t>
            </a:r>
          </a:p>
          <a:p>
            <a:pPr lvl="1"/>
            <a:r>
              <a:rPr lang="en-US" altLang="en-US" sz="2900"/>
              <a:t>Novelty</a:t>
            </a: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323975"/>
            <a:ext cx="37338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Learning in Process - Novelty</a:t>
            </a:r>
          </a:p>
        </p:txBody>
      </p:sp>
      <p:sp>
        <p:nvSpPr>
          <p:cNvPr id="16387" name="Content Placeholder 2"/>
          <p:cNvSpPr>
            <a:spLocks noGrp="1"/>
          </p:cNvSpPr>
          <p:nvPr>
            <p:ph sz="quarter" idx="1"/>
          </p:nvPr>
        </p:nvSpPr>
        <p:spPr>
          <a:xfrm>
            <a:off x="457200" y="1371600"/>
            <a:ext cx="8534400" cy="838200"/>
          </a:xfrm>
        </p:spPr>
        <p:txBody>
          <a:bodyPr/>
          <a:lstStyle/>
          <a:p>
            <a:r>
              <a:rPr lang="en-US" altLang="en-US" sz="3200"/>
              <a:t>Share an A-Ha! Moment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343150"/>
            <a:ext cx="48006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p>
        </p:txBody>
      </p:sp>
      <p:sp>
        <p:nvSpPr>
          <p:cNvPr id="17411" name="Content Placeholder 2"/>
          <p:cNvSpPr>
            <a:spLocks noGrp="1"/>
          </p:cNvSpPr>
          <p:nvPr>
            <p:ph sz="quarter" idx="1"/>
          </p:nvPr>
        </p:nvSpPr>
        <p:spPr>
          <a:xfrm>
            <a:off x="457200" y="1447800"/>
            <a:ext cx="4800600" cy="4708525"/>
          </a:xfrm>
        </p:spPr>
        <p:txBody>
          <a:bodyPr/>
          <a:lstStyle/>
          <a:p>
            <a:r>
              <a:rPr lang="en-US" altLang="en-US" sz="2900"/>
              <a:t>Novelty builds connections</a:t>
            </a:r>
          </a:p>
          <a:p>
            <a:r>
              <a:rPr lang="en-US" altLang="en-US" sz="2900"/>
              <a:t>Repetition reinforces and builds more connections</a:t>
            </a:r>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323975"/>
            <a:ext cx="37338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Learning in Process - Repetition</a:t>
            </a:r>
          </a:p>
        </p:txBody>
      </p:sp>
      <p:sp>
        <p:nvSpPr>
          <p:cNvPr id="18435" name="Content Placeholder 2"/>
          <p:cNvSpPr>
            <a:spLocks noGrp="1"/>
          </p:cNvSpPr>
          <p:nvPr>
            <p:ph sz="quarter" idx="1"/>
          </p:nvPr>
        </p:nvSpPr>
        <p:spPr>
          <a:xfrm>
            <a:off x="457200" y="1219200"/>
            <a:ext cx="7924800" cy="838200"/>
          </a:xfrm>
        </p:spPr>
        <p:txBody>
          <a:bodyPr/>
          <a:lstStyle/>
          <a:p>
            <a:r>
              <a:rPr lang="en-US" altLang="en-US" sz="3200"/>
              <a:t>Share a story of repetition to mastery</a:t>
            </a:r>
          </a:p>
        </p:txBody>
      </p:sp>
      <p:pic>
        <p:nvPicPr>
          <p:cNvPr id="46084" name="Picture 4" descr="http://media.npr.org/assets/bakertaylor/covers/t/the-cat-in-the-hat/9780394800011_custom-cf61b4be9f584c6a07f8d7f10e3caddbe7279286-s6-c30.jpg#the%20cat%20in%20the%20hat%20948x13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5000"/>
            <a:ext cx="304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endParaRPr lang="en-US" altLang="en-US"/>
          </a:p>
        </p:txBody>
      </p:sp>
      <p:sp>
        <p:nvSpPr>
          <p:cNvPr id="19459" name="Content Placeholder 2"/>
          <p:cNvSpPr>
            <a:spLocks noGrp="1"/>
          </p:cNvSpPr>
          <p:nvPr>
            <p:ph sz="quarter" idx="1"/>
          </p:nvPr>
        </p:nvSpPr>
        <p:spPr>
          <a:xfrm>
            <a:off x="457200" y="1371600"/>
            <a:ext cx="8229600" cy="4784725"/>
          </a:xfrm>
        </p:spPr>
        <p:txBody>
          <a:bodyPr/>
          <a:lstStyle/>
          <a:p>
            <a:r>
              <a:rPr lang="en-US" altLang="en-US" sz="2800"/>
              <a:t>Myelination – insulated nerve fibers transmit quickly</a:t>
            </a:r>
          </a:p>
          <a:p>
            <a:r>
              <a:rPr lang="en-US" altLang="en-US" sz="2800"/>
              <a:t>Built during sleep.</a:t>
            </a:r>
          </a:p>
          <a:p>
            <a:r>
              <a:rPr lang="en-US" altLang="en-US" sz="2800"/>
              <a:t>Sleep matters! So does nutrition!</a:t>
            </a:r>
          </a:p>
          <a:p>
            <a:r>
              <a:rPr lang="en-US" altLang="en-US" sz="2800"/>
              <a:t>Avoid overstimulation</a:t>
            </a:r>
          </a:p>
        </p:txBody>
      </p:sp>
      <p:pic>
        <p:nvPicPr>
          <p:cNvPr id="19460" name="Picture 3" descr="http://1.bp.blogspot.com/_NVUFa8FPkCE/TI0OybmA5pI/AAAAAAAAAAw/9gq5soNLjOM/s1600/neuron.JPG"/>
          <p:cNvPicPr>
            <a:picLocks noChangeAspect="1" noChangeArrowheads="1"/>
          </p:cNvPicPr>
          <p:nvPr/>
        </p:nvPicPr>
        <p:blipFill>
          <a:blip r:embed="rId3">
            <a:extLst>
              <a:ext uri="{28A0092B-C50C-407E-A947-70E740481C1C}">
                <a14:useLocalDpi xmlns:a14="http://schemas.microsoft.com/office/drawing/2010/main" val="0"/>
              </a:ext>
            </a:extLst>
          </a:blip>
          <a:srcRect l="4816" t="7143" r="3375" b="12755"/>
          <a:stretch>
            <a:fillRect/>
          </a:stretch>
        </p:blipFill>
        <p:spPr bwMode="auto">
          <a:xfrm>
            <a:off x="1371600" y="3657600"/>
            <a:ext cx="64008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Learning in Process – Rest</a:t>
            </a:r>
          </a:p>
        </p:txBody>
      </p:sp>
      <p:sp>
        <p:nvSpPr>
          <p:cNvPr id="18435" name="Content Placeholder 2"/>
          <p:cNvSpPr>
            <a:spLocks noGrp="1"/>
          </p:cNvSpPr>
          <p:nvPr>
            <p:ph sz="quarter" idx="1"/>
          </p:nvPr>
        </p:nvSpPr>
        <p:spPr>
          <a:xfrm>
            <a:off x="457200" y="1219200"/>
            <a:ext cx="7924800" cy="838200"/>
          </a:xfrm>
        </p:spPr>
        <p:txBody>
          <a:bodyPr/>
          <a:lstStyle/>
          <a:p>
            <a:pPr>
              <a:defRPr/>
            </a:pPr>
            <a:r>
              <a:rPr lang="en-US" altLang="en-US" sz="3200" dirty="0"/>
              <a:t>Share a story of how you know when your child is overstimulated and needs a break</a:t>
            </a:r>
          </a:p>
          <a:p>
            <a:pPr marL="0" indent="0">
              <a:buFont typeface="Wingdings 3" panose="05040102010807070707" pitchFamily="18" charset="2"/>
              <a:buNone/>
              <a:defRPr/>
            </a:pPr>
            <a:r>
              <a:rPr lang="en-US" altLang="en-US" sz="3200" dirty="0"/>
              <a:t>OR</a:t>
            </a:r>
          </a:p>
          <a:p>
            <a:pPr>
              <a:defRPr/>
            </a:pPr>
            <a:r>
              <a:rPr lang="en-US" altLang="en-US" sz="3200" dirty="0"/>
              <a:t>Share a story of how you make sure your child gets some down-time</a:t>
            </a: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How does the brain develop?</a:t>
            </a:r>
            <a:endParaRPr lang="en-US" altLang="en-US"/>
          </a:p>
        </p:txBody>
      </p:sp>
      <p:sp>
        <p:nvSpPr>
          <p:cNvPr id="24579" name="Content Placeholder 2"/>
          <p:cNvSpPr>
            <a:spLocks noGrp="1"/>
          </p:cNvSpPr>
          <p:nvPr>
            <p:ph sz="quarter" idx="1"/>
          </p:nvPr>
        </p:nvSpPr>
        <p:spPr>
          <a:xfrm>
            <a:off x="457200" y="1371600"/>
            <a:ext cx="8458200" cy="4784725"/>
          </a:xfrm>
        </p:spPr>
        <p:txBody>
          <a:bodyPr/>
          <a:lstStyle/>
          <a:p>
            <a:pPr>
              <a:defRPr/>
            </a:pPr>
            <a:r>
              <a:rPr lang="en-US" altLang="en-US" sz="3200" dirty="0"/>
              <a:t>Emotional Context of Learning</a:t>
            </a:r>
          </a:p>
          <a:p>
            <a:pPr lvl="1">
              <a:defRPr/>
            </a:pPr>
            <a:r>
              <a:rPr lang="en-US" altLang="en-US" sz="2800" dirty="0"/>
              <a:t>If frightened or stressed – adrenaline - survival mode</a:t>
            </a:r>
          </a:p>
          <a:p>
            <a:pPr lvl="1">
              <a:defRPr/>
            </a:pPr>
            <a:r>
              <a:rPr lang="en-US" altLang="en-US" sz="2800" dirty="0"/>
              <a:t>Can’t learn, except how to avoid threat</a:t>
            </a:r>
          </a:p>
          <a:p>
            <a:pPr lvl="1">
              <a:defRPr/>
            </a:pPr>
            <a:r>
              <a:rPr lang="en-US" altLang="en-US" sz="2800" dirty="0"/>
              <a:t>If feel loved and safe – oxytocin – neuro-plasticity – open to learning and will want to repeat</a:t>
            </a:r>
          </a:p>
          <a:p>
            <a:pPr marL="274638" lvl="1" indent="0">
              <a:buFont typeface="Wingdings 3" panose="05040102010807070707" pitchFamily="18" charset="2"/>
              <a:buNone/>
              <a:defRPr/>
            </a:pPr>
            <a:endParaRPr lang="en-US" altLang="en-US" sz="2800" dirty="0"/>
          </a:p>
          <a:p>
            <a:pPr lvl="1">
              <a:defRPr/>
            </a:pPr>
            <a:r>
              <a:rPr lang="en-US" altLang="en-US" sz="2800" dirty="0"/>
              <a:t>To think about:   What does this tell you about effective discipline?</a:t>
            </a:r>
          </a:p>
          <a:p>
            <a:pPr lvl="1">
              <a:defRPr/>
            </a:pPr>
            <a:endParaRPr lang="en-US" altLang="en-US" sz="2800" dirty="0"/>
          </a:p>
          <a:p>
            <a:pPr lvl="1">
              <a:defRPr/>
            </a:pPr>
            <a:endParaRPr lang="en-US" altLang="en-US" sz="2800" dirty="0"/>
          </a:p>
          <a:p>
            <a:pPr lvl="1">
              <a:defRPr/>
            </a:pPr>
            <a:endParaRPr lang="en-US" altLang="en-US" sz="2800" dirty="0"/>
          </a:p>
          <a:p>
            <a:pPr lvl="1">
              <a:defRPr/>
            </a:pPr>
            <a:endParaRPr lang="en-US" altLang="en-US" sz="28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solidFill>
                  <a:schemeClr val="accent1"/>
                </a:solidFill>
                <a:latin typeface="Verdana" panose="020B0604030504040204" pitchFamily="34" charset="0"/>
                <a:ea typeface="Verdana" panose="020B0604030504040204" pitchFamily="34" charset="0"/>
                <a:cs typeface="Verdana" panose="020B0604030504040204" pitchFamily="34" charset="0"/>
              </a:rPr>
              <a:t>Summary: Keys to Brain Development</a:t>
            </a:r>
            <a:endParaRPr lang="en-US" altLang="en-US"/>
          </a:p>
        </p:txBody>
      </p:sp>
      <p:sp>
        <p:nvSpPr>
          <p:cNvPr id="24579" name="Content Placeholder 2"/>
          <p:cNvSpPr>
            <a:spLocks noGrp="1"/>
          </p:cNvSpPr>
          <p:nvPr>
            <p:ph sz="quarter" idx="1"/>
          </p:nvPr>
        </p:nvSpPr>
        <p:spPr>
          <a:xfrm>
            <a:off x="457200" y="1371600"/>
            <a:ext cx="8458200" cy="4784725"/>
          </a:xfrm>
        </p:spPr>
        <p:txBody>
          <a:bodyPr/>
          <a:lstStyle/>
          <a:p>
            <a:pPr lvl="1">
              <a:defRPr/>
            </a:pPr>
            <a:r>
              <a:rPr lang="en-US" altLang="en-US" sz="4400" dirty="0"/>
              <a:t>Novelty</a:t>
            </a:r>
          </a:p>
          <a:p>
            <a:pPr lvl="1">
              <a:defRPr/>
            </a:pPr>
            <a:r>
              <a:rPr lang="en-US" altLang="en-US" sz="4400" dirty="0"/>
              <a:t>Repetition</a:t>
            </a:r>
          </a:p>
          <a:p>
            <a:pPr lvl="1">
              <a:defRPr/>
            </a:pPr>
            <a:r>
              <a:rPr lang="en-US" altLang="en-US" sz="4400" dirty="0"/>
              <a:t>Down Time</a:t>
            </a:r>
          </a:p>
          <a:p>
            <a:pPr lvl="1">
              <a:defRPr/>
            </a:pPr>
            <a:r>
              <a:rPr lang="en-US" altLang="en-US" sz="4400" dirty="0"/>
              <a:t>Feeling Safe and Happy</a:t>
            </a:r>
            <a:endParaRPr lang="en-US" altLang="en-US" sz="2800" dirty="0"/>
          </a:p>
          <a:p>
            <a:pPr marL="274638" lvl="1" indent="0">
              <a:buFont typeface="Wingdings 3" panose="05040102010807070707" pitchFamily="18" charset="2"/>
              <a:buNone/>
              <a:defRPr/>
            </a:pPr>
            <a:endParaRPr lang="en-US" altLang="en-US" sz="2800" dirty="0"/>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What activities do kids need to learn?</a:t>
            </a:r>
          </a:p>
        </p:txBody>
      </p:sp>
      <p:pic>
        <p:nvPicPr>
          <p:cNvPr id="4" name="Picture 3" descr="quad"/>
          <p:cNvPicPr/>
          <p:nvPr/>
        </p:nvPicPr>
        <p:blipFill>
          <a:blip r:embed="rId2"/>
          <a:srcRect/>
          <a:stretch>
            <a:fillRect/>
          </a:stretch>
        </p:blipFill>
        <p:spPr bwMode="auto">
          <a:xfrm>
            <a:off x="762000" y="1219200"/>
            <a:ext cx="7467600" cy="5029200"/>
          </a:xfrm>
          <a:prstGeom prst="rect">
            <a:avLst/>
          </a:prstGeom>
          <a:noFill/>
          <a:ln>
            <a:solidFill>
              <a:schemeClr val="bg1">
                <a:lumMod val="50000"/>
              </a:schemeClr>
            </a:solidFill>
          </a:ln>
          <a:effectLst/>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Direct Instruction / “Teaching”</a:t>
            </a:r>
          </a:p>
        </p:txBody>
      </p:sp>
      <p:sp>
        <p:nvSpPr>
          <p:cNvPr id="24579" name="Content Placeholder 2"/>
          <p:cNvSpPr>
            <a:spLocks noGrp="1"/>
          </p:cNvSpPr>
          <p:nvPr>
            <p:ph sz="quarter" idx="1"/>
          </p:nvPr>
        </p:nvSpPr>
        <p:spPr>
          <a:xfrm>
            <a:off x="457200" y="1295400"/>
            <a:ext cx="8534400" cy="1447800"/>
          </a:xfrm>
        </p:spPr>
        <p:txBody>
          <a:bodyPr/>
          <a:lstStyle/>
          <a:p>
            <a:r>
              <a:rPr lang="en-US" altLang="en-US" sz="3200"/>
              <a:t>Teacher (or Parent) Led</a:t>
            </a:r>
          </a:p>
          <a:p>
            <a:r>
              <a:rPr lang="en-US" altLang="en-US" sz="3200"/>
              <a:t>Add information and skills to database</a:t>
            </a:r>
          </a:p>
          <a:p>
            <a:r>
              <a:rPr lang="en-US" altLang="en-US" sz="3200"/>
              <a:t>Builds</a:t>
            </a:r>
            <a:r>
              <a:rPr lang="en-US" altLang="en-US" sz="3200" i="1"/>
              <a:t> crystallized intelligence</a:t>
            </a:r>
          </a:p>
        </p:txBody>
      </p:sp>
      <p:pic>
        <p:nvPicPr>
          <p:cNvPr id="5" name="Picture 4" descr="quad"/>
          <p:cNvPicPr/>
          <p:nvPr/>
        </p:nvPicPr>
        <p:blipFill>
          <a:blip r:embed="rId3"/>
          <a:srcRect/>
          <a:stretch>
            <a:fillRect/>
          </a:stretch>
        </p:blipFill>
        <p:spPr bwMode="auto">
          <a:xfrm>
            <a:off x="4876800" y="3276600"/>
            <a:ext cx="4114800" cy="2979738"/>
          </a:xfrm>
          <a:prstGeom prst="rect">
            <a:avLst/>
          </a:prstGeom>
          <a:noFill/>
          <a:ln>
            <a:solidFill>
              <a:schemeClr val="bg1">
                <a:lumMod val="50000"/>
              </a:schemeClr>
            </a:solidFill>
          </a:ln>
          <a:effectLst/>
        </p:spPr>
      </p:pic>
      <p:pic>
        <p:nvPicPr>
          <p:cNvPr id="194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76600"/>
            <a:ext cx="4538663" cy="2979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Rounded Corners 1"/>
          <p:cNvSpPr/>
          <p:nvPr/>
        </p:nvSpPr>
        <p:spPr>
          <a:xfrm>
            <a:off x="4876800" y="3276600"/>
            <a:ext cx="3886200" cy="1600200"/>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876800" y="4800600"/>
            <a:ext cx="2133600" cy="1143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z="3600" dirty="0"/>
              <a:t>Benefits of Direct Instruction</a:t>
            </a:r>
          </a:p>
        </p:txBody>
      </p:sp>
      <p:sp>
        <p:nvSpPr>
          <p:cNvPr id="25603" name="Content Placeholder 2"/>
          <p:cNvSpPr>
            <a:spLocks noGrp="1"/>
          </p:cNvSpPr>
          <p:nvPr>
            <p:ph sz="quarter" idx="1"/>
          </p:nvPr>
        </p:nvSpPr>
        <p:spPr>
          <a:xfrm>
            <a:off x="457200" y="1295400"/>
            <a:ext cx="6019800" cy="1447800"/>
          </a:xfrm>
        </p:spPr>
        <p:txBody>
          <a:bodyPr/>
          <a:lstStyle/>
          <a:p>
            <a:r>
              <a:rPr lang="en-US" altLang="en-US" sz="3200" dirty="0"/>
              <a:t>Some skills just need to be taught</a:t>
            </a:r>
          </a:p>
          <a:p>
            <a:r>
              <a:rPr lang="en-US" altLang="en-US" sz="3200" dirty="0"/>
              <a:t>Parent teaches skill, then fades back as the child masters it</a:t>
            </a:r>
          </a:p>
          <a:p>
            <a:r>
              <a:rPr lang="en-US" altLang="en-US" sz="3200" dirty="0"/>
              <a:t>Great for specialized skills: gymnastics classes, violin lessons...</a:t>
            </a:r>
          </a:p>
          <a:p>
            <a:r>
              <a:rPr lang="en-US" altLang="en-US" sz="3200" dirty="0"/>
              <a:t>Good for academic basics and simple facts</a:t>
            </a:r>
          </a:p>
        </p:txBody>
      </p:sp>
      <p:pic>
        <p:nvPicPr>
          <p:cNvPr id="25604" name="Picture 2" descr="http://www.babysitting.net/wp-content/uploads/2012/08/tieshoes.jpg"/>
          <p:cNvPicPr>
            <a:picLocks noChangeAspect="1" noChangeArrowheads="1"/>
          </p:cNvPicPr>
          <p:nvPr/>
        </p:nvPicPr>
        <p:blipFill>
          <a:blip r:embed="rId3">
            <a:extLst>
              <a:ext uri="{28A0092B-C50C-407E-A947-70E740481C1C}">
                <a14:useLocalDpi xmlns:a14="http://schemas.microsoft.com/office/drawing/2010/main" val="0"/>
              </a:ext>
            </a:extLst>
          </a:blip>
          <a:srcRect l="13062" b="16563"/>
          <a:stretch>
            <a:fillRect/>
          </a:stretch>
        </p:blipFill>
        <p:spPr bwMode="auto">
          <a:xfrm>
            <a:off x="6184900" y="2590800"/>
            <a:ext cx="26257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z="3600"/>
              <a:t>Guided Play </a:t>
            </a:r>
          </a:p>
        </p:txBody>
      </p:sp>
      <p:sp>
        <p:nvSpPr>
          <p:cNvPr id="26627" name="Content Placeholder 2"/>
          <p:cNvSpPr>
            <a:spLocks noGrp="1"/>
          </p:cNvSpPr>
          <p:nvPr>
            <p:ph sz="quarter" idx="1"/>
          </p:nvPr>
        </p:nvSpPr>
        <p:spPr>
          <a:xfrm>
            <a:off x="457200" y="1295400"/>
            <a:ext cx="8077200" cy="1447800"/>
          </a:xfrm>
        </p:spPr>
        <p:txBody>
          <a:bodyPr/>
          <a:lstStyle/>
          <a:p>
            <a:r>
              <a:rPr lang="en-US" altLang="en-US" sz="3600"/>
              <a:t>Teacher creates an environment full of learning opportunities – “play-based”</a:t>
            </a:r>
          </a:p>
          <a:p>
            <a:r>
              <a:rPr lang="en-US" altLang="en-US" sz="3600"/>
              <a:t>Child decides what to do and how long</a:t>
            </a:r>
          </a:p>
          <a:p>
            <a:r>
              <a:rPr lang="en-US" altLang="en-US" sz="3600"/>
              <a:t>Teacher/parent </a:t>
            </a:r>
            <a:br>
              <a:rPr lang="en-US" altLang="en-US" sz="3600"/>
            </a:br>
            <a:r>
              <a:rPr lang="en-US" altLang="en-US" sz="3600"/>
              <a:t>is nearby but not</a:t>
            </a:r>
            <a:br>
              <a:rPr lang="en-US" altLang="en-US" sz="3600"/>
            </a:br>
            <a:r>
              <a:rPr lang="en-US" altLang="en-US" sz="3600"/>
              <a:t>interfering</a:t>
            </a:r>
          </a:p>
          <a:p>
            <a:r>
              <a:rPr lang="en-US" altLang="en-US" sz="3600"/>
              <a:t>Balance of child-led </a:t>
            </a:r>
            <a:br>
              <a:rPr lang="en-US" altLang="en-US" sz="3600"/>
            </a:br>
            <a:r>
              <a:rPr lang="en-US" altLang="en-US" sz="3600"/>
              <a:t>and teacher-led</a:t>
            </a:r>
          </a:p>
        </p:txBody>
      </p:sp>
      <p:pic>
        <p:nvPicPr>
          <p:cNvPr id="5" name="Picture 4" descr="quad"/>
          <p:cNvPicPr/>
          <p:nvPr/>
        </p:nvPicPr>
        <p:blipFill>
          <a:blip r:embed="rId3"/>
          <a:srcRect/>
          <a:stretch>
            <a:fillRect/>
          </a:stretch>
        </p:blipFill>
        <p:spPr bwMode="auto">
          <a:xfrm>
            <a:off x="4800600" y="3200400"/>
            <a:ext cx="4114800" cy="2979738"/>
          </a:xfrm>
          <a:prstGeom prst="rect">
            <a:avLst/>
          </a:prstGeom>
          <a:noFill/>
          <a:ln>
            <a:solidFill>
              <a:schemeClr val="bg1">
                <a:lumMod val="50000"/>
              </a:schemeClr>
            </a:solidFill>
          </a:ln>
          <a:effectLst/>
        </p:spPr>
      </p:pic>
      <p:sp>
        <p:nvSpPr>
          <p:cNvPr id="6" name="Rectangle 5"/>
          <p:cNvSpPr/>
          <p:nvPr/>
        </p:nvSpPr>
        <p:spPr>
          <a:xfrm>
            <a:off x="4876800" y="4800600"/>
            <a:ext cx="1828800" cy="13716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705600" y="4572000"/>
            <a:ext cx="1752600" cy="160813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811415" y="3429000"/>
            <a:ext cx="2133600" cy="13716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Guided Play: Role of the Teacher/Parent</a:t>
            </a:r>
          </a:p>
        </p:txBody>
      </p:sp>
      <p:sp>
        <p:nvSpPr>
          <p:cNvPr id="21507" name="Content Placeholder 2"/>
          <p:cNvSpPr>
            <a:spLocks noGrp="1"/>
          </p:cNvSpPr>
          <p:nvPr>
            <p:ph sz="quarter" idx="1"/>
          </p:nvPr>
        </p:nvSpPr>
        <p:spPr>
          <a:xfrm>
            <a:off x="457200" y="1219200"/>
            <a:ext cx="8229600" cy="4937125"/>
          </a:xfrm>
        </p:spPr>
        <p:txBody>
          <a:bodyPr/>
          <a:lstStyle/>
          <a:p>
            <a:pPr>
              <a:defRPr/>
            </a:pPr>
            <a:r>
              <a:rPr lang="en-US" altLang="en-US" sz="2800" i="1" dirty="0"/>
              <a:t>Set Designer</a:t>
            </a:r>
            <a:r>
              <a:rPr lang="en-US" altLang="en-US" sz="2800" dirty="0"/>
              <a:t>:  sets up an “invitation to play” </a:t>
            </a:r>
          </a:p>
          <a:p>
            <a:pPr>
              <a:defRPr/>
            </a:pPr>
            <a:r>
              <a:rPr lang="en-US" altLang="en-US" sz="2800" i="1" dirty="0">
                <a:solidFill>
                  <a:schemeClr val="bg1">
                    <a:lumMod val="75000"/>
                  </a:schemeClr>
                </a:solidFill>
              </a:rPr>
              <a:t>Stage Manager:</a:t>
            </a:r>
            <a:r>
              <a:rPr lang="en-US" altLang="en-US" sz="2800" dirty="0">
                <a:solidFill>
                  <a:schemeClr val="bg1">
                    <a:lumMod val="75000"/>
                  </a:schemeClr>
                </a:solidFill>
              </a:rPr>
              <a:t>  Get tools, keep it tidy. </a:t>
            </a:r>
          </a:p>
          <a:p>
            <a:pPr>
              <a:defRPr/>
            </a:pPr>
            <a:r>
              <a:rPr lang="en-US" altLang="en-US" sz="2800" i="1" dirty="0">
                <a:solidFill>
                  <a:schemeClr val="bg1">
                    <a:lumMod val="75000"/>
                  </a:schemeClr>
                </a:solidFill>
              </a:rPr>
              <a:t>Observer.</a:t>
            </a:r>
            <a:r>
              <a:rPr lang="en-US" altLang="en-US" sz="2800" dirty="0">
                <a:solidFill>
                  <a:schemeClr val="bg1">
                    <a:lumMod val="75000"/>
                  </a:schemeClr>
                </a:solidFill>
              </a:rPr>
              <a:t> Reflect excitement. </a:t>
            </a:r>
          </a:p>
          <a:p>
            <a:pPr>
              <a:defRPr/>
            </a:pPr>
            <a:r>
              <a:rPr lang="en-US" altLang="en-US" sz="2800" i="1" dirty="0">
                <a:solidFill>
                  <a:schemeClr val="bg1">
                    <a:lumMod val="75000"/>
                  </a:schemeClr>
                </a:solidFill>
              </a:rPr>
              <a:t>Ask questions.  “</a:t>
            </a:r>
            <a:r>
              <a:rPr lang="en-US" altLang="en-US" sz="2800" dirty="0">
                <a:solidFill>
                  <a:schemeClr val="bg1">
                    <a:lumMod val="75000"/>
                  </a:schemeClr>
                </a:solidFill>
              </a:rPr>
              <a:t>What would happen if…”</a:t>
            </a:r>
            <a:endParaRPr lang="en-US" altLang="en-US" sz="2800" i="1" dirty="0">
              <a:solidFill>
                <a:schemeClr val="bg1">
                  <a:lumMod val="75000"/>
                </a:schemeClr>
              </a:solidFill>
            </a:endParaRPr>
          </a:p>
          <a:p>
            <a:pPr>
              <a:defRPr/>
            </a:pPr>
            <a:r>
              <a:rPr lang="en-US" altLang="en-US" sz="2800" i="1" dirty="0">
                <a:solidFill>
                  <a:schemeClr val="bg1">
                    <a:lumMod val="75000"/>
                  </a:schemeClr>
                </a:solidFill>
              </a:rPr>
              <a:t>Mediator: </a:t>
            </a:r>
            <a:r>
              <a:rPr lang="en-US" altLang="en-US" sz="2800" dirty="0">
                <a:solidFill>
                  <a:schemeClr val="bg1">
                    <a:lumMod val="75000"/>
                  </a:schemeClr>
                </a:solidFill>
              </a:rPr>
              <a:t>Help resolve conflicts and </a:t>
            </a:r>
            <a:r>
              <a:rPr lang="en-US" altLang="en-US" sz="2800" i="1" dirty="0">
                <a:solidFill>
                  <a:schemeClr val="bg1">
                    <a:lumMod val="75000"/>
                  </a:schemeClr>
                </a:solidFill>
              </a:rPr>
              <a:t>Interpreter: </a:t>
            </a:r>
            <a:r>
              <a:rPr lang="en-US" altLang="en-US" sz="2800" dirty="0">
                <a:solidFill>
                  <a:schemeClr val="bg1">
                    <a:lumMod val="75000"/>
                  </a:schemeClr>
                </a:solidFill>
              </a:rPr>
              <a:t>Help children understand other children</a:t>
            </a:r>
          </a:p>
          <a:p>
            <a:pPr>
              <a:defRPr/>
            </a:pPr>
            <a:r>
              <a:rPr lang="en-US" altLang="en-US" sz="2800" i="1" dirty="0">
                <a:solidFill>
                  <a:schemeClr val="bg1">
                    <a:lumMod val="75000"/>
                  </a:schemeClr>
                </a:solidFill>
              </a:rPr>
              <a:t>Participant in play: </a:t>
            </a:r>
            <a:r>
              <a:rPr lang="en-US" altLang="en-US" sz="2800" dirty="0">
                <a:solidFill>
                  <a:schemeClr val="bg1">
                    <a:lumMod val="75000"/>
                  </a:schemeClr>
                </a:solidFill>
              </a:rPr>
              <a:t>You follow </a:t>
            </a:r>
            <a:r>
              <a:rPr lang="en-US" altLang="en-US" sz="2800" i="1" dirty="0">
                <a:solidFill>
                  <a:schemeClr val="bg1">
                    <a:lumMod val="75000"/>
                  </a:schemeClr>
                </a:solidFill>
              </a:rPr>
              <a:t>their </a:t>
            </a:r>
            <a:r>
              <a:rPr lang="en-US" altLang="en-US" sz="2800" dirty="0">
                <a:solidFill>
                  <a:schemeClr val="bg1">
                    <a:lumMod val="75000"/>
                  </a:schemeClr>
                </a:solidFill>
              </a:rPr>
              <a:t>lead. Don’t try to make the game your own. </a:t>
            </a:r>
          </a:p>
          <a:p>
            <a:pPr>
              <a:defRPr/>
            </a:pPr>
            <a:r>
              <a:rPr lang="en-US" altLang="en-US" sz="2800" i="1" dirty="0">
                <a:solidFill>
                  <a:schemeClr val="bg1">
                    <a:lumMod val="75000"/>
                  </a:schemeClr>
                </a:solidFill>
              </a:rPr>
              <a:t>Project-based (Reggio Emilia) </a:t>
            </a:r>
          </a:p>
          <a:p>
            <a:pPr>
              <a:defRPr/>
            </a:pPr>
            <a:r>
              <a:rPr lang="en-US" altLang="en-US" sz="2800" i="1" dirty="0">
                <a:solidFill>
                  <a:schemeClr val="bg1">
                    <a:lumMod val="75000"/>
                  </a:schemeClr>
                </a:solidFill>
              </a:rPr>
              <a:t>Scaffolding</a:t>
            </a:r>
            <a:r>
              <a:rPr lang="en-US" altLang="en-US" sz="2800" dirty="0">
                <a:solidFill>
                  <a:schemeClr val="bg1">
                    <a:lumMod val="75000"/>
                  </a:schemeClr>
                </a:solidFill>
              </a:rPr>
              <a:t>:  Help move to next level</a:t>
            </a:r>
          </a:p>
          <a:p>
            <a:pPr>
              <a:defRPr/>
            </a:pPr>
            <a:endParaRPr lang="en-US" altLang="en-US" dirty="0"/>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a:t>Guided Play: Role of the Teacher/Parent</a:t>
            </a:r>
          </a:p>
        </p:txBody>
      </p:sp>
      <p:sp>
        <p:nvSpPr>
          <p:cNvPr id="21507" name="Content Placeholder 2"/>
          <p:cNvSpPr>
            <a:spLocks noGrp="1"/>
          </p:cNvSpPr>
          <p:nvPr>
            <p:ph sz="quarter" idx="1"/>
          </p:nvPr>
        </p:nvSpPr>
        <p:spPr>
          <a:xfrm>
            <a:off x="457200" y="1219200"/>
            <a:ext cx="8229600" cy="4937125"/>
          </a:xfrm>
        </p:spPr>
        <p:txBody>
          <a:bodyPr/>
          <a:lstStyle/>
          <a:p>
            <a:pPr>
              <a:defRPr/>
            </a:pPr>
            <a:r>
              <a:rPr lang="en-US" altLang="en-US" sz="2800" i="1" dirty="0">
                <a:solidFill>
                  <a:schemeClr val="bg1">
                    <a:lumMod val="75000"/>
                  </a:schemeClr>
                </a:solidFill>
              </a:rPr>
              <a:t>Set Designer</a:t>
            </a:r>
            <a:r>
              <a:rPr lang="en-US" altLang="en-US" sz="2800" dirty="0">
                <a:solidFill>
                  <a:schemeClr val="bg1">
                    <a:lumMod val="75000"/>
                  </a:schemeClr>
                </a:solidFill>
              </a:rPr>
              <a:t>:  “invitation to play” </a:t>
            </a:r>
          </a:p>
          <a:p>
            <a:pPr>
              <a:defRPr/>
            </a:pPr>
            <a:r>
              <a:rPr lang="en-US" altLang="en-US" sz="2800" i="1" dirty="0">
                <a:solidFill>
                  <a:schemeClr val="bg1">
                    <a:lumMod val="75000"/>
                  </a:schemeClr>
                </a:solidFill>
              </a:rPr>
              <a:t>Stage Manager:</a:t>
            </a:r>
            <a:r>
              <a:rPr lang="en-US" altLang="en-US" sz="2800" dirty="0">
                <a:solidFill>
                  <a:schemeClr val="bg1">
                    <a:lumMod val="75000"/>
                  </a:schemeClr>
                </a:solidFill>
              </a:rPr>
              <a:t>  Get tools, keep it tidy. </a:t>
            </a:r>
          </a:p>
          <a:p>
            <a:pPr>
              <a:defRPr/>
            </a:pPr>
            <a:r>
              <a:rPr lang="en-US" altLang="en-US" sz="2800" i="1" dirty="0">
                <a:solidFill>
                  <a:schemeClr val="bg1">
                    <a:lumMod val="75000"/>
                  </a:schemeClr>
                </a:solidFill>
              </a:rPr>
              <a:t>Observer.</a:t>
            </a:r>
            <a:r>
              <a:rPr lang="en-US" altLang="en-US" sz="2800" dirty="0">
                <a:solidFill>
                  <a:schemeClr val="bg1">
                    <a:lumMod val="75000"/>
                  </a:schemeClr>
                </a:solidFill>
              </a:rPr>
              <a:t> Reflect excitement. </a:t>
            </a:r>
          </a:p>
          <a:p>
            <a:pPr>
              <a:defRPr/>
            </a:pPr>
            <a:r>
              <a:rPr lang="en-US" altLang="en-US" sz="2800" i="1" dirty="0"/>
              <a:t>Ask questions.  “</a:t>
            </a:r>
            <a:r>
              <a:rPr lang="en-US" altLang="en-US" sz="2800" dirty="0"/>
              <a:t>What would happen if…”</a:t>
            </a:r>
            <a:endParaRPr lang="en-US" altLang="en-US" sz="2800" i="1" dirty="0"/>
          </a:p>
          <a:p>
            <a:pPr>
              <a:defRPr/>
            </a:pPr>
            <a:r>
              <a:rPr lang="en-US" altLang="en-US" sz="2800" i="1" dirty="0">
                <a:solidFill>
                  <a:schemeClr val="bg1">
                    <a:lumMod val="75000"/>
                  </a:schemeClr>
                </a:solidFill>
              </a:rPr>
              <a:t>Mediator: </a:t>
            </a:r>
            <a:r>
              <a:rPr lang="en-US" altLang="en-US" sz="2800" dirty="0">
                <a:solidFill>
                  <a:schemeClr val="bg1">
                    <a:lumMod val="75000"/>
                  </a:schemeClr>
                </a:solidFill>
              </a:rPr>
              <a:t>Help resolve conflicts and </a:t>
            </a:r>
            <a:r>
              <a:rPr lang="en-US" altLang="en-US" sz="2800" i="1" dirty="0">
                <a:solidFill>
                  <a:schemeClr val="bg1">
                    <a:lumMod val="75000"/>
                  </a:schemeClr>
                </a:solidFill>
              </a:rPr>
              <a:t>Interpreter: </a:t>
            </a:r>
            <a:r>
              <a:rPr lang="en-US" altLang="en-US" sz="2800" dirty="0">
                <a:solidFill>
                  <a:schemeClr val="bg1">
                    <a:lumMod val="75000"/>
                  </a:schemeClr>
                </a:solidFill>
              </a:rPr>
              <a:t>Help children understand other children</a:t>
            </a:r>
          </a:p>
          <a:p>
            <a:pPr>
              <a:defRPr/>
            </a:pPr>
            <a:r>
              <a:rPr lang="en-US" altLang="en-US" sz="2800" i="1" dirty="0">
                <a:solidFill>
                  <a:schemeClr val="bg1">
                    <a:lumMod val="75000"/>
                  </a:schemeClr>
                </a:solidFill>
              </a:rPr>
              <a:t>Participant in play: </a:t>
            </a:r>
            <a:r>
              <a:rPr lang="en-US" altLang="en-US" sz="2800" dirty="0">
                <a:solidFill>
                  <a:schemeClr val="bg1">
                    <a:lumMod val="75000"/>
                  </a:schemeClr>
                </a:solidFill>
              </a:rPr>
              <a:t>You follow </a:t>
            </a:r>
            <a:r>
              <a:rPr lang="en-US" altLang="en-US" sz="2800" i="1" dirty="0">
                <a:solidFill>
                  <a:schemeClr val="bg1">
                    <a:lumMod val="75000"/>
                  </a:schemeClr>
                </a:solidFill>
              </a:rPr>
              <a:t>their </a:t>
            </a:r>
            <a:r>
              <a:rPr lang="en-US" altLang="en-US" sz="2800" dirty="0">
                <a:solidFill>
                  <a:schemeClr val="bg1">
                    <a:lumMod val="75000"/>
                  </a:schemeClr>
                </a:solidFill>
              </a:rPr>
              <a:t>lead. Don’t try to make the game your own. </a:t>
            </a:r>
          </a:p>
          <a:p>
            <a:pPr>
              <a:defRPr/>
            </a:pPr>
            <a:r>
              <a:rPr lang="en-US" altLang="en-US" sz="2800" i="1" dirty="0">
                <a:solidFill>
                  <a:schemeClr val="bg1">
                    <a:lumMod val="75000"/>
                  </a:schemeClr>
                </a:solidFill>
              </a:rPr>
              <a:t>Project-based (Reggio Emilia) </a:t>
            </a:r>
          </a:p>
          <a:p>
            <a:pPr>
              <a:defRPr/>
            </a:pPr>
            <a:r>
              <a:rPr lang="en-US" altLang="en-US" sz="2800" i="1" dirty="0">
                <a:solidFill>
                  <a:schemeClr val="bg1">
                    <a:lumMod val="75000"/>
                  </a:schemeClr>
                </a:solidFill>
              </a:rPr>
              <a:t>Scaffolding</a:t>
            </a:r>
            <a:r>
              <a:rPr lang="en-US" altLang="en-US" sz="2800" dirty="0">
                <a:solidFill>
                  <a:schemeClr val="bg1">
                    <a:lumMod val="75000"/>
                  </a:schemeClr>
                </a:solidFill>
              </a:rPr>
              <a:t>:  Help move to next level</a:t>
            </a:r>
          </a:p>
          <a:p>
            <a:pPr>
              <a:defRPr/>
            </a:pPr>
            <a:endParaRPr lang="en-US" altLang="en-US" dirty="0"/>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Ask Questions to Extend Learning</a:t>
            </a:r>
          </a:p>
        </p:txBody>
      </p:sp>
      <p:pic>
        <p:nvPicPr>
          <p:cNvPr id="3" name="questions 1">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0" y="1432560"/>
            <a:ext cx="9170894" cy="519684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Guided Play: Role of the Teacher/Parent</a:t>
            </a:r>
          </a:p>
        </p:txBody>
      </p:sp>
      <p:sp>
        <p:nvSpPr>
          <p:cNvPr id="21507" name="Content Placeholder 2"/>
          <p:cNvSpPr>
            <a:spLocks noGrp="1"/>
          </p:cNvSpPr>
          <p:nvPr>
            <p:ph sz="quarter" idx="1"/>
          </p:nvPr>
        </p:nvSpPr>
        <p:spPr>
          <a:xfrm>
            <a:off x="457200" y="1219200"/>
            <a:ext cx="8229600" cy="4937125"/>
          </a:xfrm>
        </p:spPr>
        <p:txBody>
          <a:bodyPr/>
          <a:lstStyle/>
          <a:p>
            <a:pPr>
              <a:defRPr/>
            </a:pPr>
            <a:r>
              <a:rPr lang="en-US" altLang="en-US" sz="2800" i="1" dirty="0">
                <a:solidFill>
                  <a:schemeClr val="bg1">
                    <a:lumMod val="75000"/>
                  </a:schemeClr>
                </a:solidFill>
              </a:rPr>
              <a:t>Set designer</a:t>
            </a:r>
            <a:r>
              <a:rPr lang="en-US" altLang="en-US" sz="2800" dirty="0">
                <a:solidFill>
                  <a:schemeClr val="bg1">
                    <a:lumMod val="75000"/>
                  </a:schemeClr>
                </a:solidFill>
              </a:rPr>
              <a:t>:  “invitation to play” </a:t>
            </a:r>
          </a:p>
          <a:p>
            <a:pPr>
              <a:defRPr/>
            </a:pPr>
            <a:r>
              <a:rPr lang="en-US" altLang="en-US" sz="2800" i="1" dirty="0">
                <a:solidFill>
                  <a:schemeClr val="bg1">
                    <a:lumMod val="75000"/>
                  </a:schemeClr>
                </a:solidFill>
              </a:rPr>
              <a:t>Stage Manager:</a:t>
            </a:r>
            <a:r>
              <a:rPr lang="en-US" altLang="en-US" sz="2800" dirty="0">
                <a:solidFill>
                  <a:schemeClr val="bg1">
                    <a:lumMod val="75000"/>
                  </a:schemeClr>
                </a:solidFill>
              </a:rPr>
              <a:t>  Get tools, keep it tidy. </a:t>
            </a:r>
          </a:p>
          <a:p>
            <a:pPr>
              <a:defRPr/>
            </a:pPr>
            <a:r>
              <a:rPr lang="en-US" altLang="en-US" sz="2800" i="1" dirty="0">
                <a:solidFill>
                  <a:schemeClr val="bg1">
                    <a:lumMod val="75000"/>
                  </a:schemeClr>
                </a:solidFill>
              </a:rPr>
              <a:t>Observer.</a:t>
            </a:r>
            <a:r>
              <a:rPr lang="en-US" altLang="en-US" sz="2800" dirty="0">
                <a:solidFill>
                  <a:schemeClr val="bg1">
                    <a:lumMod val="75000"/>
                  </a:schemeClr>
                </a:solidFill>
              </a:rPr>
              <a:t> Reflect excitement. </a:t>
            </a:r>
          </a:p>
          <a:p>
            <a:pPr>
              <a:defRPr/>
            </a:pPr>
            <a:r>
              <a:rPr lang="en-US" altLang="en-US" sz="2800" i="1" dirty="0">
                <a:solidFill>
                  <a:schemeClr val="bg1">
                    <a:lumMod val="75000"/>
                  </a:schemeClr>
                </a:solidFill>
              </a:rPr>
              <a:t>Ask questions.  </a:t>
            </a:r>
          </a:p>
          <a:p>
            <a:pPr>
              <a:defRPr/>
            </a:pPr>
            <a:r>
              <a:rPr lang="en-US" altLang="en-US" sz="2800" i="1" dirty="0">
                <a:solidFill>
                  <a:schemeClr val="bg1">
                    <a:lumMod val="75000"/>
                  </a:schemeClr>
                </a:solidFill>
              </a:rPr>
              <a:t>Mediator: </a:t>
            </a:r>
            <a:r>
              <a:rPr lang="en-US" altLang="en-US" sz="2800" dirty="0">
                <a:solidFill>
                  <a:schemeClr val="bg1">
                    <a:lumMod val="75000"/>
                  </a:schemeClr>
                </a:solidFill>
              </a:rPr>
              <a:t>Help resolve conflicts and </a:t>
            </a:r>
            <a:r>
              <a:rPr lang="en-US" altLang="en-US" sz="2800" i="1" dirty="0">
                <a:solidFill>
                  <a:schemeClr val="bg1">
                    <a:lumMod val="75000"/>
                  </a:schemeClr>
                </a:solidFill>
              </a:rPr>
              <a:t>Interpreter: </a:t>
            </a:r>
            <a:r>
              <a:rPr lang="en-US" altLang="en-US" sz="2800" dirty="0">
                <a:solidFill>
                  <a:schemeClr val="bg1">
                    <a:lumMod val="75000"/>
                  </a:schemeClr>
                </a:solidFill>
              </a:rPr>
              <a:t>Help children understand other children</a:t>
            </a:r>
          </a:p>
          <a:p>
            <a:pPr>
              <a:defRPr/>
            </a:pPr>
            <a:r>
              <a:rPr lang="en-US" altLang="en-US" sz="2800" i="1" dirty="0"/>
              <a:t>Participant in play: </a:t>
            </a:r>
            <a:r>
              <a:rPr lang="en-US" altLang="en-US" sz="2800" dirty="0"/>
              <a:t>You follow </a:t>
            </a:r>
            <a:r>
              <a:rPr lang="en-US" altLang="en-US" sz="2800" i="1" dirty="0"/>
              <a:t>their </a:t>
            </a:r>
            <a:r>
              <a:rPr lang="en-US" altLang="en-US" sz="2800" dirty="0"/>
              <a:t>lead. Don’t try to make the game your own. </a:t>
            </a:r>
          </a:p>
          <a:p>
            <a:pPr>
              <a:defRPr/>
            </a:pPr>
            <a:r>
              <a:rPr lang="en-US" altLang="en-US" sz="2800" i="1" dirty="0">
                <a:solidFill>
                  <a:schemeClr val="bg1">
                    <a:lumMod val="75000"/>
                  </a:schemeClr>
                </a:solidFill>
              </a:rPr>
              <a:t>Project-based (Reggio Emilia) </a:t>
            </a:r>
          </a:p>
          <a:p>
            <a:pPr>
              <a:defRPr/>
            </a:pPr>
            <a:r>
              <a:rPr lang="en-US" altLang="en-US" sz="2800" i="1" dirty="0">
                <a:solidFill>
                  <a:schemeClr val="bg1">
                    <a:lumMod val="75000"/>
                  </a:schemeClr>
                </a:solidFill>
              </a:rPr>
              <a:t>Scaffolding</a:t>
            </a:r>
            <a:r>
              <a:rPr lang="en-US" altLang="en-US" sz="2800" dirty="0">
                <a:solidFill>
                  <a:schemeClr val="bg1">
                    <a:lumMod val="75000"/>
                  </a:schemeClr>
                </a:solidFill>
              </a:rPr>
              <a:t>:  Help move to next level</a:t>
            </a:r>
          </a:p>
          <a:p>
            <a:pPr>
              <a:defRPr/>
            </a:pPr>
            <a:endParaRPr lang="en-US" altLang="en-US" dirty="0"/>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a:t>Guided Play: Role of the Teacher/Parent</a:t>
            </a:r>
          </a:p>
        </p:txBody>
      </p:sp>
      <p:sp>
        <p:nvSpPr>
          <p:cNvPr id="21507" name="Content Placeholder 2"/>
          <p:cNvSpPr>
            <a:spLocks noGrp="1"/>
          </p:cNvSpPr>
          <p:nvPr>
            <p:ph sz="quarter" idx="1"/>
          </p:nvPr>
        </p:nvSpPr>
        <p:spPr>
          <a:xfrm>
            <a:off x="457200" y="1219200"/>
            <a:ext cx="8229600" cy="4937125"/>
          </a:xfrm>
        </p:spPr>
        <p:txBody>
          <a:bodyPr/>
          <a:lstStyle/>
          <a:p>
            <a:pPr>
              <a:defRPr/>
            </a:pPr>
            <a:r>
              <a:rPr lang="en-US" altLang="en-US" sz="2800" i="1" dirty="0">
                <a:solidFill>
                  <a:schemeClr val="bg1">
                    <a:lumMod val="75000"/>
                  </a:schemeClr>
                </a:solidFill>
              </a:rPr>
              <a:t>Set designer</a:t>
            </a:r>
            <a:r>
              <a:rPr lang="en-US" altLang="en-US" sz="2800" dirty="0">
                <a:solidFill>
                  <a:schemeClr val="bg1">
                    <a:lumMod val="75000"/>
                  </a:schemeClr>
                </a:solidFill>
              </a:rPr>
              <a:t>:  “invitation to play” </a:t>
            </a:r>
          </a:p>
          <a:p>
            <a:pPr>
              <a:defRPr/>
            </a:pPr>
            <a:r>
              <a:rPr lang="en-US" altLang="en-US" sz="2800" i="1" dirty="0">
                <a:solidFill>
                  <a:schemeClr val="bg1">
                    <a:lumMod val="75000"/>
                  </a:schemeClr>
                </a:solidFill>
              </a:rPr>
              <a:t>Stage Manager:</a:t>
            </a:r>
            <a:r>
              <a:rPr lang="en-US" altLang="en-US" sz="2800" dirty="0">
                <a:solidFill>
                  <a:schemeClr val="bg1">
                    <a:lumMod val="75000"/>
                  </a:schemeClr>
                </a:solidFill>
              </a:rPr>
              <a:t>  Get tools, keep it tidy. </a:t>
            </a:r>
          </a:p>
          <a:p>
            <a:pPr>
              <a:defRPr/>
            </a:pPr>
            <a:r>
              <a:rPr lang="en-US" altLang="en-US" sz="2800" i="1" dirty="0">
                <a:solidFill>
                  <a:schemeClr val="bg1">
                    <a:lumMod val="75000"/>
                  </a:schemeClr>
                </a:solidFill>
              </a:rPr>
              <a:t>Observer.</a:t>
            </a:r>
            <a:r>
              <a:rPr lang="en-US" altLang="en-US" sz="2800" dirty="0">
                <a:solidFill>
                  <a:schemeClr val="bg1">
                    <a:lumMod val="75000"/>
                  </a:schemeClr>
                </a:solidFill>
              </a:rPr>
              <a:t> Reflect excitement. </a:t>
            </a:r>
          </a:p>
          <a:p>
            <a:pPr>
              <a:defRPr/>
            </a:pPr>
            <a:r>
              <a:rPr lang="en-US" altLang="en-US" sz="2800" i="1" dirty="0">
                <a:solidFill>
                  <a:schemeClr val="bg1">
                    <a:lumMod val="75000"/>
                  </a:schemeClr>
                </a:solidFill>
              </a:rPr>
              <a:t>Ask questions.  </a:t>
            </a:r>
          </a:p>
          <a:p>
            <a:pPr>
              <a:defRPr/>
            </a:pPr>
            <a:r>
              <a:rPr lang="en-US" altLang="en-US" sz="2800" i="1" dirty="0">
                <a:solidFill>
                  <a:schemeClr val="bg1">
                    <a:lumMod val="75000"/>
                  </a:schemeClr>
                </a:solidFill>
              </a:rPr>
              <a:t>Mediator: </a:t>
            </a:r>
            <a:r>
              <a:rPr lang="en-US" altLang="en-US" sz="2800" dirty="0">
                <a:solidFill>
                  <a:schemeClr val="bg1">
                    <a:lumMod val="75000"/>
                  </a:schemeClr>
                </a:solidFill>
              </a:rPr>
              <a:t>Help resolve conflicts and </a:t>
            </a:r>
            <a:r>
              <a:rPr lang="en-US" altLang="en-US" sz="2800" i="1" dirty="0">
                <a:solidFill>
                  <a:schemeClr val="bg1">
                    <a:lumMod val="75000"/>
                  </a:schemeClr>
                </a:solidFill>
              </a:rPr>
              <a:t>Interpreter: </a:t>
            </a:r>
            <a:r>
              <a:rPr lang="en-US" altLang="en-US" sz="2800" dirty="0">
                <a:solidFill>
                  <a:schemeClr val="bg1">
                    <a:lumMod val="75000"/>
                  </a:schemeClr>
                </a:solidFill>
              </a:rPr>
              <a:t>Help children understand other children</a:t>
            </a:r>
          </a:p>
          <a:p>
            <a:pPr>
              <a:defRPr/>
            </a:pPr>
            <a:r>
              <a:rPr lang="en-US" altLang="en-US" sz="2800" i="1" dirty="0">
                <a:solidFill>
                  <a:schemeClr val="bg1">
                    <a:lumMod val="75000"/>
                  </a:schemeClr>
                </a:solidFill>
              </a:rPr>
              <a:t>Participant in play: </a:t>
            </a:r>
            <a:r>
              <a:rPr lang="en-US" altLang="en-US" sz="2800" dirty="0">
                <a:solidFill>
                  <a:schemeClr val="bg1">
                    <a:lumMod val="75000"/>
                  </a:schemeClr>
                </a:solidFill>
              </a:rPr>
              <a:t>You follow </a:t>
            </a:r>
            <a:r>
              <a:rPr lang="en-US" altLang="en-US" sz="2800" i="1" dirty="0">
                <a:solidFill>
                  <a:schemeClr val="bg1">
                    <a:lumMod val="75000"/>
                  </a:schemeClr>
                </a:solidFill>
              </a:rPr>
              <a:t>their </a:t>
            </a:r>
            <a:r>
              <a:rPr lang="en-US" altLang="en-US" sz="2800" dirty="0">
                <a:solidFill>
                  <a:schemeClr val="bg1">
                    <a:lumMod val="75000"/>
                  </a:schemeClr>
                </a:solidFill>
              </a:rPr>
              <a:t>lead. Don’t try to make the game your own. </a:t>
            </a:r>
          </a:p>
          <a:p>
            <a:pPr>
              <a:defRPr/>
            </a:pPr>
            <a:r>
              <a:rPr lang="en-US" altLang="en-US" sz="2800" i="1" dirty="0">
                <a:solidFill>
                  <a:schemeClr val="bg1">
                    <a:lumMod val="75000"/>
                  </a:schemeClr>
                </a:solidFill>
              </a:rPr>
              <a:t>Project-based (Reggio Emilia) </a:t>
            </a:r>
          </a:p>
          <a:p>
            <a:pPr>
              <a:defRPr/>
            </a:pPr>
            <a:r>
              <a:rPr lang="en-US" altLang="en-US" sz="2800" i="1" dirty="0"/>
              <a:t>Scaffolding</a:t>
            </a:r>
            <a:r>
              <a:rPr lang="en-US" altLang="en-US" sz="2800" dirty="0"/>
              <a:t>:  Help move to next level</a:t>
            </a:r>
          </a:p>
          <a:p>
            <a:pPr>
              <a:defRPr/>
            </a:pPr>
            <a:endParaRPr lang="en-US" altLang="en-US" dirty="0"/>
          </a:p>
        </p:txBody>
      </p:sp>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z="4400"/>
              <a:t>Free Play </a:t>
            </a:r>
          </a:p>
        </p:txBody>
      </p:sp>
      <p:sp>
        <p:nvSpPr>
          <p:cNvPr id="32771" name="Content Placeholder 2"/>
          <p:cNvSpPr>
            <a:spLocks noGrp="1"/>
          </p:cNvSpPr>
          <p:nvPr>
            <p:ph sz="quarter" idx="1"/>
          </p:nvPr>
        </p:nvSpPr>
        <p:spPr>
          <a:xfrm>
            <a:off x="457200" y="1295400"/>
            <a:ext cx="8077200" cy="1447800"/>
          </a:xfrm>
        </p:spPr>
        <p:txBody>
          <a:bodyPr/>
          <a:lstStyle/>
          <a:p>
            <a:r>
              <a:rPr lang="en-US" altLang="en-US" sz="4400"/>
              <a:t>Child Led</a:t>
            </a:r>
          </a:p>
          <a:p>
            <a:r>
              <a:rPr lang="en-US" altLang="en-US" sz="4400"/>
              <a:t>Process, Not Product</a:t>
            </a:r>
          </a:p>
          <a:p>
            <a:r>
              <a:rPr lang="en-US" altLang="en-US" sz="4400"/>
              <a:t>Creative</a:t>
            </a:r>
          </a:p>
          <a:p>
            <a:r>
              <a:rPr lang="en-US" altLang="en-US" sz="4400"/>
              <a:t>Spontaneous</a:t>
            </a:r>
          </a:p>
          <a:p>
            <a:r>
              <a:rPr lang="en-US" altLang="en-US" sz="4400"/>
              <a:t>Fun</a:t>
            </a:r>
          </a:p>
          <a:p>
            <a:endParaRPr lang="en-US" altLang="en-US" sz="3600"/>
          </a:p>
        </p:txBody>
      </p:sp>
      <p:pic>
        <p:nvPicPr>
          <p:cNvPr id="5" name="Picture 4" descr="quad"/>
          <p:cNvPicPr/>
          <p:nvPr/>
        </p:nvPicPr>
        <p:blipFill>
          <a:blip r:embed="rId3"/>
          <a:srcRect/>
          <a:stretch>
            <a:fillRect/>
          </a:stretch>
        </p:blipFill>
        <p:spPr bwMode="auto">
          <a:xfrm>
            <a:off x="4800600" y="3200400"/>
            <a:ext cx="4114800" cy="2979738"/>
          </a:xfrm>
          <a:prstGeom prst="rect">
            <a:avLst/>
          </a:prstGeom>
          <a:noFill/>
          <a:ln>
            <a:solidFill>
              <a:schemeClr val="bg1">
                <a:lumMod val="50000"/>
              </a:schemeClr>
            </a:solidFill>
          </a:ln>
          <a:effectLst/>
        </p:spPr>
      </p:pic>
      <p:sp>
        <p:nvSpPr>
          <p:cNvPr id="6" name="Rectangle 5"/>
          <p:cNvSpPr/>
          <p:nvPr/>
        </p:nvSpPr>
        <p:spPr>
          <a:xfrm>
            <a:off x="5105400" y="4800600"/>
            <a:ext cx="1676400" cy="137953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705600" y="4800598"/>
            <a:ext cx="2161130" cy="13795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705600" y="3537082"/>
            <a:ext cx="2209800" cy="1263517"/>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portance">
            <a:hlinkClick r:id="" action="ppaction://media"/>
          </p:cNvPr>
          <p:cNvPicPr>
            <a:picLocks noChangeAspect="1"/>
          </p:cNvPicPr>
          <p:nvPr>
            <a:videoFile r:link="rId1"/>
            <p:extLst>
              <p:ext uri="{DAA4B4D4-6D71-4841-9C94-3DE7FCFB9230}">
                <p14:media xmlns:p14="http://schemas.microsoft.com/office/powerpoint/2010/main" r:link="rId2">
                  <p14:trim end="180528"/>
                </p14:media>
              </p:ext>
            </p:extLst>
          </p:nvPr>
        </p:nvPicPr>
        <p:blipFill>
          <a:blip r:embed="rId4"/>
          <a:stretch>
            <a:fillRect/>
          </a:stretch>
        </p:blipFill>
        <p:spPr>
          <a:xfrm>
            <a:off x="76200" y="57150"/>
            <a:ext cx="8991600" cy="6743700"/>
          </a:xfrm>
          <a:prstGeom prst="rect">
            <a:avLst/>
          </a:prstGeom>
        </p:spPr>
      </p:pic>
    </p:spTree>
  </p:cSld>
  <p:clrMapOvr>
    <a:masterClrMapping/>
  </p:clrMapOvr>
  <p:transition spd="slow">
    <p:fade thruBlk="1"/>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Learning Benefits of Free Play</a:t>
            </a:r>
          </a:p>
        </p:txBody>
      </p:sp>
      <p:sp>
        <p:nvSpPr>
          <p:cNvPr id="34819" name="Content Placeholder 2"/>
          <p:cNvSpPr>
            <a:spLocks noGrp="1"/>
          </p:cNvSpPr>
          <p:nvPr>
            <p:ph sz="quarter" idx="1"/>
          </p:nvPr>
        </p:nvSpPr>
        <p:spPr>
          <a:xfrm>
            <a:off x="457200" y="1371600"/>
            <a:ext cx="4114800" cy="3429000"/>
          </a:xfrm>
        </p:spPr>
        <p:txBody>
          <a:bodyPr/>
          <a:lstStyle/>
          <a:p>
            <a:r>
              <a:rPr lang="en-US" altLang="en-US" sz="3200"/>
              <a:t>Fluid intelligence</a:t>
            </a:r>
          </a:p>
          <a:p>
            <a:r>
              <a:rPr lang="en-US" altLang="en-US" sz="3200"/>
              <a:t>Physical competence</a:t>
            </a:r>
          </a:p>
          <a:p>
            <a:r>
              <a:rPr lang="en-US" altLang="en-US" sz="3200"/>
              <a:t>Self-direction</a:t>
            </a:r>
          </a:p>
          <a:p>
            <a:r>
              <a:rPr lang="en-US" altLang="en-US" sz="3200"/>
              <a:t>Problem-solving</a:t>
            </a:r>
          </a:p>
          <a:p>
            <a:r>
              <a:rPr lang="en-US" altLang="en-US" sz="3200"/>
              <a:t>Language skills</a:t>
            </a:r>
          </a:p>
          <a:p>
            <a:r>
              <a:rPr lang="en-US" altLang="en-US" sz="3200"/>
              <a:t>Creativity</a:t>
            </a:r>
          </a:p>
        </p:txBody>
      </p:sp>
      <p:sp>
        <p:nvSpPr>
          <p:cNvPr id="4" name="TextBox 3"/>
          <p:cNvSpPr txBox="1"/>
          <p:nvPr/>
        </p:nvSpPr>
        <p:spPr>
          <a:xfrm>
            <a:off x="4648200" y="1371600"/>
            <a:ext cx="4495800" cy="3140075"/>
          </a:xfrm>
          <a:prstGeom prst="rect">
            <a:avLst/>
          </a:prstGeom>
          <a:noFill/>
        </p:spPr>
        <p:txBody>
          <a:bodyPr>
            <a:spAutoFit/>
          </a:bodyPr>
          <a:lstStyle/>
          <a:p>
            <a:pPr marL="273050" indent="-273050">
              <a:spcBef>
                <a:spcPts val="600"/>
              </a:spcBef>
              <a:buClr>
                <a:schemeClr val="accent1"/>
              </a:buClr>
              <a:buSzPct val="76000"/>
              <a:buFont typeface="Wingdings 3" pitchFamily="18" charset="2"/>
              <a:buChar char=""/>
              <a:defRPr/>
            </a:pPr>
            <a:r>
              <a:rPr lang="en-US" sz="3200" dirty="0">
                <a:latin typeface="+mn-lt"/>
                <a:cs typeface="+mn-cs"/>
              </a:rPr>
              <a:t>Conflict resolution skills</a:t>
            </a:r>
          </a:p>
          <a:p>
            <a:pPr marL="273050" indent="-273050">
              <a:spcBef>
                <a:spcPts val="600"/>
              </a:spcBef>
              <a:buClr>
                <a:schemeClr val="accent1"/>
              </a:buClr>
              <a:buSzPct val="76000"/>
              <a:buFont typeface="Wingdings 3" pitchFamily="18" charset="2"/>
              <a:buChar char=""/>
              <a:defRPr/>
            </a:pPr>
            <a:r>
              <a:rPr lang="en-US" sz="3200" dirty="0">
                <a:latin typeface="+mn-lt"/>
                <a:cs typeface="+mn-cs"/>
              </a:rPr>
              <a:t>Emotional intelligence</a:t>
            </a:r>
          </a:p>
          <a:p>
            <a:pPr marL="273050" indent="-273050">
              <a:spcBef>
                <a:spcPts val="600"/>
              </a:spcBef>
              <a:buClr>
                <a:schemeClr val="accent1"/>
              </a:buClr>
              <a:buSzPct val="76000"/>
              <a:buFont typeface="Wingdings 3" pitchFamily="18" charset="2"/>
              <a:buChar char=""/>
              <a:defRPr/>
            </a:pPr>
            <a:r>
              <a:rPr lang="en-US" sz="3200" dirty="0">
                <a:latin typeface="+mn-lt"/>
                <a:cs typeface="+mn-cs"/>
              </a:rPr>
              <a:t>Symbolic play</a:t>
            </a:r>
          </a:p>
          <a:p>
            <a:pPr marL="273050" indent="-273050">
              <a:spcBef>
                <a:spcPts val="600"/>
              </a:spcBef>
              <a:buClr>
                <a:schemeClr val="accent1"/>
              </a:buClr>
              <a:buSzPct val="76000"/>
              <a:buFont typeface="Wingdings 3" pitchFamily="18" charset="2"/>
              <a:buChar char=""/>
              <a:defRPr/>
            </a:pPr>
            <a:r>
              <a:rPr lang="en-US" sz="3200" dirty="0">
                <a:latin typeface="+mn-lt"/>
                <a:cs typeface="+mn-cs"/>
              </a:rPr>
              <a:t>Better memory</a:t>
            </a:r>
          </a:p>
          <a:p>
            <a:pPr marL="273050" indent="-273050">
              <a:spcBef>
                <a:spcPts val="600"/>
              </a:spcBef>
              <a:buClr>
                <a:schemeClr val="accent1"/>
              </a:buClr>
              <a:buSzPct val="76000"/>
              <a:buFont typeface="Wingdings 3" pitchFamily="18" charset="2"/>
              <a:buChar char=""/>
              <a:defRPr/>
            </a:pPr>
            <a:r>
              <a:rPr lang="en-US" sz="3200" dirty="0">
                <a:latin typeface="+mn-lt"/>
                <a:cs typeface="+mn-cs"/>
              </a:rPr>
              <a:t>Reduced stress</a:t>
            </a:r>
          </a:p>
          <a:p>
            <a:pPr eaLnBrk="1" hangingPunct="1">
              <a:defRPr/>
            </a:pPr>
            <a:endParaRPr lang="en-US" dirty="0">
              <a:latin typeface="Arial" charset="0"/>
              <a:cs typeface="Arial" charset="0"/>
            </a:endParaRP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Fluid Intelligence, Longer Attention</a:t>
            </a:r>
          </a:p>
        </p:txBody>
      </p:sp>
      <p:pic>
        <p:nvPicPr>
          <p:cNvPr id="35843"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44563" y="1295400"/>
            <a:ext cx="7048500" cy="4648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Physical Competence</a:t>
            </a:r>
          </a:p>
        </p:txBody>
      </p:sp>
      <p:pic>
        <p:nvPicPr>
          <p:cNvPr id="36867" name="Picture 2" descr="C:\Users\Janelle Durham\Pictures\BC\Inventors\IMG_20150321_1129365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738" y="1447800"/>
            <a:ext cx="8602662" cy="484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4310063" y="2568575"/>
            <a:ext cx="3048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Self-Direction</a:t>
            </a:r>
          </a:p>
        </p:txBody>
      </p:sp>
      <p:pic>
        <p:nvPicPr>
          <p:cNvPr id="37891" name="Picture 2" descr="C:\Users\Janelle Durham\Pictures\BC\Inventors\IMG_20150418_1053226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8497888"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2819400" y="1966913"/>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Oval 6"/>
          <p:cNvSpPr/>
          <p:nvPr/>
        </p:nvSpPr>
        <p:spPr>
          <a:xfrm>
            <a:off x="1676400" y="3116263"/>
            <a:ext cx="6096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t>Problem-Solving and Engineering</a:t>
            </a:r>
          </a:p>
        </p:txBody>
      </p:sp>
      <p:pic>
        <p:nvPicPr>
          <p:cNvPr id="2" name="Wind tube testin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4090988" y="1240891"/>
            <a:ext cx="2843212" cy="5067111"/>
          </a:xfrm>
          <a:prstGeom prst="rect">
            <a:avLst/>
          </a:prstGeom>
        </p:spPr>
      </p:pic>
      <p:pic>
        <p:nvPicPr>
          <p:cNvPr id="6" name="Picture 2" descr="C:\Users\Janelle Durham\Pictures\BC\Inventors\IMG_20150425_092551988.jpg"/>
          <p:cNvPicPr>
            <a:picLocks noChangeAspect="1" noChangeArrowheads="1"/>
          </p:cNvPicPr>
          <p:nvPr/>
        </p:nvPicPr>
        <p:blipFill rotWithShape="1">
          <a:blip r:embed="rId6">
            <a:extLst>
              <a:ext uri="{28A0092B-C50C-407E-A947-70E740481C1C}">
                <a14:useLocalDpi xmlns:a14="http://schemas.microsoft.com/office/drawing/2010/main" val="0"/>
              </a:ext>
            </a:extLst>
          </a:blip>
          <a:srcRect t="8856" r="15526" b="7643"/>
          <a:stretch/>
        </p:blipFill>
        <p:spPr bwMode="auto">
          <a:xfrm>
            <a:off x="421804" y="1244824"/>
            <a:ext cx="286370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Conflict Resolution</a:t>
            </a:r>
          </a:p>
        </p:txBody>
      </p:sp>
      <p:pic>
        <p:nvPicPr>
          <p:cNvPr id="39939" name="Picture 2" descr="C:\Users\Janelle Durham\Pictures\BC\Inventors\IMG_20150418_1054211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33500"/>
            <a:ext cx="8534400" cy="480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1524000" y="2819400"/>
            <a:ext cx="6096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Oval 5"/>
          <p:cNvSpPr/>
          <p:nvPr/>
        </p:nvSpPr>
        <p:spPr>
          <a:xfrm>
            <a:off x="5943600" y="1887538"/>
            <a:ext cx="457200" cy="779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Language and Social Skills</a:t>
            </a:r>
          </a:p>
        </p:txBody>
      </p:sp>
      <p:pic>
        <p:nvPicPr>
          <p:cNvPr id="40963" name="Picture 2"/>
          <p:cNvPicPr>
            <a:picLocks noChangeAspect="1" noChangeArrowheads="1"/>
          </p:cNvPicPr>
          <p:nvPr/>
        </p:nvPicPr>
        <p:blipFill>
          <a:blip r:embed="rId3">
            <a:extLst>
              <a:ext uri="{28A0092B-C50C-407E-A947-70E740481C1C}">
                <a14:useLocalDpi xmlns:a14="http://schemas.microsoft.com/office/drawing/2010/main" val="0"/>
              </a:ext>
            </a:extLst>
          </a:blip>
          <a:srcRect b="19884"/>
          <a:stretch>
            <a:fillRect/>
          </a:stretch>
        </p:blipFill>
        <p:spPr bwMode="auto">
          <a:xfrm>
            <a:off x="2209800" y="1371600"/>
            <a:ext cx="3352800"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a:t>Memory / Retention</a:t>
            </a:r>
          </a:p>
        </p:txBody>
      </p:sp>
      <p:pic>
        <p:nvPicPr>
          <p:cNvPr id="43011" name="Picture 2" descr="C:\Users\Janelle Durham\Pictures\BC\Inventors\IMG_20150516_103946092.jpg"/>
          <p:cNvPicPr>
            <a:picLocks noChangeAspect="1" noChangeArrowheads="1"/>
          </p:cNvPicPr>
          <p:nvPr/>
        </p:nvPicPr>
        <p:blipFill>
          <a:blip r:embed="rId3">
            <a:extLst>
              <a:ext uri="{28A0092B-C50C-407E-A947-70E740481C1C}">
                <a14:useLocalDpi xmlns:a14="http://schemas.microsoft.com/office/drawing/2010/main" val="0"/>
              </a:ext>
            </a:extLst>
          </a:blip>
          <a:srcRect b="23598"/>
          <a:stretch>
            <a:fillRect/>
          </a:stretch>
        </p:blipFill>
        <p:spPr bwMode="auto">
          <a:xfrm>
            <a:off x="457200" y="1447800"/>
            <a:ext cx="3429000" cy="46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3" descr="C:\Users\Janelle Durham\Pictures\BC\Inventors\IMG_20150516_105434358.jpg"/>
          <p:cNvPicPr>
            <a:picLocks noChangeAspect="1" noChangeArrowheads="1"/>
          </p:cNvPicPr>
          <p:nvPr/>
        </p:nvPicPr>
        <p:blipFill>
          <a:blip r:embed="rId4">
            <a:extLst>
              <a:ext uri="{28A0092B-C50C-407E-A947-70E740481C1C}">
                <a14:useLocalDpi xmlns:a14="http://schemas.microsoft.com/office/drawing/2010/main" val="0"/>
              </a:ext>
            </a:extLst>
          </a:blip>
          <a:srcRect r="12064"/>
          <a:stretch>
            <a:fillRect/>
          </a:stretch>
        </p:blipFill>
        <p:spPr bwMode="auto">
          <a:xfrm>
            <a:off x="4495800" y="1828800"/>
            <a:ext cx="452278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Creativity and Competence</a:t>
            </a:r>
          </a:p>
        </p:txBody>
      </p:sp>
      <p:pic>
        <p:nvPicPr>
          <p:cNvPr id="41987" name="Picture 2"/>
          <p:cNvPicPr>
            <a:picLocks noChangeAspect="1" noChangeArrowheads="1"/>
          </p:cNvPicPr>
          <p:nvPr/>
        </p:nvPicPr>
        <p:blipFill>
          <a:blip r:embed="rId3">
            <a:extLst>
              <a:ext uri="{28A0092B-C50C-407E-A947-70E740481C1C}">
                <a14:useLocalDpi xmlns:a14="http://schemas.microsoft.com/office/drawing/2010/main" val="0"/>
              </a:ext>
            </a:extLst>
          </a:blip>
          <a:srcRect l="9785" r="15511"/>
          <a:stretch>
            <a:fillRect/>
          </a:stretch>
        </p:blipFill>
        <p:spPr bwMode="auto">
          <a:xfrm>
            <a:off x="1306513" y="1295400"/>
            <a:ext cx="6389687" cy="481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AboutPlay">
            <a:hlinkClick r:id="" action="ppaction://media"/>
          </p:cNvPr>
          <p:cNvPicPr>
            <a:picLocks noChangeAspect="1"/>
          </p:cNvPicPr>
          <p:nvPr>
            <a:videoFile r:link="rId1"/>
            <p:extLst>
              <p:ext uri="{DAA4B4D4-6D71-4841-9C94-3DE7FCFB9230}">
                <p14:media xmlns:p14="http://schemas.microsoft.com/office/powerpoint/2010/main" r:link="rId2">
                  <p14:trim end="68126"/>
                </p14:media>
              </p:ext>
            </p:extLst>
          </p:nvPr>
        </p:nvPicPr>
        <p:blipFill>
          <a:blip r:embed="rId5"/>
          <a:stretch>
            <a:fillRect/>
          </a:stretch>
        </p:blipFill>
        <p:spPr>
          <a:xfrm>
            <a:off x="101600" y="76200"/>
            <a:ext cx="8890000" cy="6667500"/>
          </a:xfrm>
          <a:prstGeom prst="rect">
            <a:avLst/>
          </a:prstGeom>
        </p:spPr>
      </p:pic>
    </p:spTree>
  </p:cSld>
  <p:clrMapOvr>
    <a:masterClrMapping/>
  </p:clrMapOvr>
  <p:transition spd="slow">
    <p:fade thruBlk="1"/>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4400"/>
              <a:t>Rest, Solitude, Boredom </a:t>
            </a:r>
          </a:p>
        </p:txBody>
      </p:sp>
      <p:sp>
        <p:nvSpPr>
          <p:cNvPr id="46083" name="Content Placeholder 2"/>
          <p:cNvSpPr>
            <a:spLocks noGrp="1"/>
          </p:cNvSpPr>
          <p:nvPr>
            <p:ph sz="quarter" idx="1"/>
          </p:nvPr>
        </p:nvSpPr>
        <p:spPr>
          <a:xfrm>
            <a:off x="457200" y="1295400"/>
            <a:ext cx="8458200" cy="1447800"/>
          </a:xfrm>
        </p:spPr>
        <p:txBody>
          <a:bodyPr/>
          <a:lstStyle/>
          <a:p>
            <a:r>
              <a:rPr lang="en-US" altLang="en-US" sz="4000" dirty="0"/>
              <a:t>Need down time to reinforce synapses</a:t>
            </a:r>
          </a:p>
          <a:p>
            <a:r>
              <a:rPr lang="en-US" altLang="en-US" sz="4000" dirty="0"/>
              <a:t>Need solitude (esp. introverts)</a:t>
            </a:r>
          </a:p>
          <a:p>
            <a:r>
              <a:rPr lang="en-US" altLang="en-US" sz="4000" dirty="0"/>
              <a:t>Avoid </a:t>
            </a:r>
            <a:br>
              <a:rPr lang="en-US" altLang="en-US" sz="4000" dirty="0"/>
            </a:br>
            <a:r>
              <a:rPr lang="en-US" altLang="en-US" sz="4000" dirty="0"/>
              <a:t>over-stimulation</a:t>
            </a:r>
          </a:p>
          <a:p>
            <a:r>
              <a:rPr lang="en-US" altLang="en-US" sz="4000" dirty="0"/>
              <a:t>Boredom can lead </a:t>
            </a:r>
            <a:br>
              <a:rPr lang="en-US" altLang="en-US" sz="4000" dirty="0"/>
            </a:br>
            <a:r>
              <a:rPr lang="en-US" altLang="en-US" sz="4000" dirty="0"/>
              <a:t>to creativity</a:t>
            </a:r>
          </a:p>
          <a:p>
            <a:endParaRPr lang="en-US" altLang="en-US" sz="3600" dirty="0"/>
          </a:p>
        </p:txBody>
      </p:sp>
      <p:pic>
        <p:nvPicPr>
          <p:cNvPr id="5" name="Picture 4" descr="quad"/>
          <p:cNvPicPr/>
          <p:nvPr/>
        </p:nvPicPr>
        <p:blipFill>
          <a:blip r:embed="rId3"/>
          <a:srcRect/>
          <a:stretch>
            <a:fillRect/>
          </a:stretch>
        </p:blipFill>
        <p:spPr bwMode="auto">
          <a:xfrm>
            <a:off x="4800600" y="3200400"/>
            <a:ext cx="4114800" cy="2979738"/>
          </a:xfrm>
          <a:prstGeom prst="rect">
            <a:avLst/>
          </a:prstGeom>
          <a:noFill/>
          <a:ln>
            <a:solidFill>
              <a:schemeClr val="bg1">
                <a:lumMod val="50000"/>
              </a:schemeClr>
            </a:solidFill>
          </a:ln>
          <a:effectLst/>
        </p:spPr>
      </p:pic>
      <p:sp>
        <p:nvSpPr>
          <p:cNvPr id="6" name="Rectangle 5"/>
          <p:cNvSpPr/>
          <p:nvPr/>
        </p:nvSpPr>
        <p:spPr>
          <a:xfrm>
            <a:off x="5105400" y="3276600"/>
            <a:ext cx="3810000" cy="12192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705600" y="4477610"/>
            <a:ext cx="2209800" cy="138979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Summary: What do kids need to learn?</a:t>
            </a:r>
          </a:p>
        </p:txBody>
      </p:sp>
      <p:sp>
        <p:nvSpPr>
          <p:cNvPr id="47107" name="Content Placeholder 2"/>
          <p:cNvSpPr>
            <a:spLocks noGrp="1"/>
          </p:cNvSpPr>
          <p:nvPr>
            <p:ph sz="quarter" idx="1"/>
          </p:nvPr>
        </p:nvSpPr>
        <p:spPr>
          <a:xfrm>
            <a:off x="457200" y="1295400"/>
            <a:ext cx="8077200" cy="1447800"/>
          </a:xfrm>
        </p:spPr>
        <p:txBody>
          <a:bodyPr/>
          <a:lstStyle/>
          <a:p>
            <a:r>
              <a:rPr lang="en-US" altLang="en-US" sz="4000"/>
              <a:t>Novelty and Repetition</a:t>
            </a:r>
          </a:p>
          <a:p>
            <a:r>
              <a:rPr lang="en-US" altLang="en-US" sz="4000"/>
              <a:t>To feel safe and happy</a:t>
            </a:r>
          </a:p>
          <a:p>
            <a:r>
              <a:rPr lang="en-US" altLang="en-US" sz="4000"/>
              <a:t>Balance of Direct Instruction, Guided Play, Free Play, and Rest</a:t>
            </a:r>
          </a:p>
          <a:p>
            <a:r>
              <a:rPr lang="en-US" altLang="en-US" sz="4000"/>
              <a:t>Hands-on Experiences with all 5 senses engaged</a:t>
            </a:r>
          </a:p>
          <a:p>
            <a:endParaRPr lang="en-US" altLang="en-US" sz="3600"/>
          </a:p>
        </p:txBody>
      </p:sp>
    </p:spTree>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55663"/>
            <a:ext cx="9144000"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Origin</Template>
  <TotalTime>33199</TotalTime>
  <Words>2884</Words>
  <Application>Microsoft Office PowerPoint</Application>
  <PresentationFormat>On-screen Show (4:3)</PresentationFormat>
  <Paragraphs>238</Paragraphs>
  <Slides>36</Slides>
  <Notes>31</Notes>
  <HiddenSlides>2</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Bookman Old Style</vt:lpstr>
      <vt:lpstr>Gill Sans MT</vt:lpstr>
      <vt:lpstr>Wingdings 3</vt:lpstr>
      <vt:lpstr>Wingdings</vt:lpstr>
      <vt:lpstr>Calibri</vt:lpstr>
      <vt:lpstr>Verdana</vt:lpstr>
      <vt:lpstr>Origin</vt:lpstr>
      <vt:lpstr>Hands-On is Brains-On  by Janelle Durham, MSW Parent Educator at Bellevue College www.GoodDaysWithKids.com</vt:lpstr>
      <vt:lpstr>How does the brain develop</vt:lpstr>
      <vt:lpstr>How does the brain develop</vt:lpstr>
      <vt:lpstr>How does the brain develop</vt:lpstr>
      <vt:lpstr>How does the brain develop</vt:lpstr>
      <vt:lpstr>Learning in Process - Novelty</vt:lpstr>
      <vt:lpstr>How does the brain develop</vt:lpstr>
      <vt:lpstr>Learning in Process - Repetition</vt:lpstr>
      <vt:lpstr>How does the brain develop?</vt:lpstr>
      <vt:lpstr>Learning in Process – Rest</vt:lpstr>
      <vt:lpstr>How does the brain develop?</vt:lpstr>
      <vt:lpstr>Summary: Keys to Brain Development</vt:lpstr>
      <vt:lpstr>What activities do kids need to learn?</vt:lpstr>
      <vt:lpstr>Direct Instruction / “Teaching”</vt:lpstr>
      <vt:lpstr>Benefits of Direct Instruction</vt:lpstr>
      <vt:lpstr>Guided Play </vt:lpstr>
      <vt:lpstr>Guided Play: Role of the Teacher/Parent</vt:lpstr>
      <vt:lpstr>Guided Play: Role of the Teacher/Parent</vt:lpstr>
      <vt:lpstr>Ask Questions to Extend Learning</vt:lpstr>
      <vt:lpstr>Guided Play: Role of the Teacher/Parent</vt:lpstr>
      <vt:lpstr>Guided Play: Role of the Teacher/Parent</vt:lpstr>
      <vt:lpstr>Free Play </vt:lpstr>
      <vt:lpstr>PowerPoint Presentation</vt:lpstr>
      <vt:lpstr>Learning Benefits of Free Play</vt:lpstr>
      <vt:lpstr>Fluid Intelligence, Longer Attention</vt:lpstr>
      <vt:lpstr>Physical Competence</vt:lpstr>
      <vt:lpstr>Self-Direction</vt:lpstr>
      <vt:lpstr>Problem-Solving and Engineering</vt:lpstr>
      <vt:lpstr>Conflict Resolution</vt:lpstr>
      <vt:lpstr>Language and Social Skills</vt:lpstr>
      <vt:lpstr>Memory / Retention</vt:lpstr>
      <vt:lpstr>Creativity and Competence</vt:lpstr>
      <vt:lpstr>PowerPoint Presentation</vt:lpstr>
      <vt:lpstr>Rest, Solitude, Boredom </vt:lpstr>
      <vt:lpstr>Summary: What do kids need to learn?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Babysafe</dc:title>
  <dc:creator>Janelle</dc:creator>
  <cp:lastModifiedBy>Janelle Durham</cp:lastModifiedBy>
  <cp:revision>492</cp:revision>
  <dcterms:created xsi:type="dcterms:W3CDTF">2008-09-09T15:43:42Z</dcterms:created>
  <dcterms:modified xsi:type="dcterms:W3CDTF">2016-10-04T04:42:02Z</dcterms:modified>
</cp:coreProperties>
</file>